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6"/>
  </p:sldMasterIdLst>
  <p:notesMasterIdLst>
    <p:notesMasterId r:id="rId7"/>
  </p:notesMasterIdLst>
  <p:sldIdLst>
    <p:sldId id="256" r:id="rId8"/>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Danielle Fonsing"/>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D148C3C-7D72-4E51-9BE4-D78446267BDC}">
  <a:tblStyle styleId="{DD148C3C-7D72-4E51-9BE4-D78446267BDC}" styleName="Table_0">
    <a:wholeTbl>
      <a:tcTxStyle>
        <a:font>
          <a:latin typeface="Arial"/>
          <a:ea typeface="Arial"/>
          <a:cs typeface="Arial"/>
        </a:font>
        <a:srgbClr val="000000"/>
      </a:tcTxStyle>
      <a:tcStyle>
        <a:tcBdr>
          <a:left>
            <a:ln cap="flat" cmpd="sng" w="12700">
              <a:solidFill>
                <a:srgbClr val="9E9E9E"/>
              </a:solidFill>
              <a:prstDash val="solid"/>
              <a:round/>
              <a:headEnd len="sm" w="sm" type="none"/>
              <a:tailEnd len="sm" w="sm" type="none"/>
            </a:ln>
          </a:left>
          <a:right>
            <a:ln cap="flat" cmpd="sng" w="12700">
              <a:solidFill>
                <a:srgbClr val="9E9E9E"/>
              </a:solidFill>
              <a:prstDash val="solid"/>
              <a:round/>
              <a:headEnd len="sm" w="sm" type="none"/>
              <a:tailEnd len="sm" w="sm" type="none"/>
            </a:ln>
          </a:right>
          <a:top>
            <a:ln cap="flat" cmpd="sng" w="12700">
              <a:solidFill>
                <a:srgbClr val="9E9E9E"/>
              </a:solidFill>
              <a:prstDash val="solid"/>
              <a:round/>
              <a:headEnd len="sm" w="sm" type="none"/>
              <a:tailEnd len="sm" w="sm" type="none"/>
            </a:ln>
          </a:top>
          <a:bottom>
            <a:ln cap="flat" cmpd="sng" w="12700">
              <a:solidFill>
                <a:srgbClr val="9E9E9E"/>
              </a:solidFill>
              <a:prstDash val="solid"/>
              <a:round/>
              <a:headEnd len="sm" w="sm" type="none"/>
              <a:tailEnd len="sm" w="sm" type="none"/>
            </a:ln>
          </a:bottom>
          <a:insideH>
            <a:ln cap="flat" cmpd="sng" w="12700">
              <a:solidFill>
                <a:srgbClr val="9E9E9E"/>
              </a:solidFill>
              <a:prstDash val="solid"/>
              <a:round/>
              <a:headEnd len="sm" w="sm" type="none"/>
              <a:tailEnd len="sm" w="sm" type="none"/>
            </a:ln>
          </a:insideH>
          <a:insideV>
            <a:ln cap="flat" cmpd="sng" w="12700">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2-22T22:29:17.473">
    <p:pos x="253" y="12018"/>
    <p:text>Label table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496200" y="4765280"/>
            <a:ext cx="40899000" cy="13136700"/>
          </a:xfrm>
          <a:prstGeom prst="rect">
            <a:avLst/>
          </a:prstGeom>
        </p:spPr>
        <p:txBody>
          <a:bodyPr anchorCtr="0" anchor="b" bIns="487600" lIns="487600" spcFirstLastPara="1" rIns="487600" wrap="square" tIns="487600">
            <a:normAutofit/>
          </a:bodyPr>
          <a:lstStyle>
            <a:lvl1pPr lvl="0" algn="ctr">
              <a:spcBef>
                <a:spcPts val="0"/>
              </a:spcBef>
              <a:spcAft>
                <a:spcPts val="0"/>
              </a:spcAft>
              <a:buSzPts val="27700"/>
              <a:buNone/>
              <a:defRPr sz="27700"/>
            </a:lvl1pPr>
            <a:lvl2pPr lvl="1" algn="ctr">
              <a:spcBef>
                <a:spcPts val="0"/>
              </a:spcBef>
              <a:spcAft>
                <a:spcPts val="0"/>
              </a:spcAft>
              <a:buSzPts val="27700"/>
              <a:buNone/>
              <a:defRPr sz="27700"/>
            </a:lvl2pPr>
            <a:lvl3pPr lvl="2" algn="ctr">
              <a:spcBef>
                <a:spcPts val="0"/>
              </a:spcBef>
              <a:spcAft>
                <a:spcPts val="0"/>
              </a:spcAft>
              <a:buSzPts val="27700"/>
              <a:buNone/>
              <a:defRPr sz="27700"/>
            </a:lvl3pPr>
            <a:lvl4pPr lvl="3" algn="ctr">
              <a:spcBef>
                <a:spcPts val="0"/>
              </a:spcBef>
              <a:spcAft>
                <a:spcPts val="0"/>
              </a:spcAft>
              <a:buSzPts val="27700"/>
              <a:buNone/>
              <a:defRPr sz="27700"/>
            </a:lvl4pPr>
            <a:lvl5pPr lvl="4" algn="ctr">
              <a:spcBef>
                <a:spcPts val="0"/>
              </a:spcBef>
              <a:spcAft>
                <a:spcPts val="0"/>
              </a:spcAft>
              <a:buSzPts val="27700"/>
              <a:buNone/>
              <a:defRPr sz="27700"/>
            </a:lvl5pPr>
            <a:lvl6pPr lvl="5" algn="ctr">
              <a:spcBef>
                <a:spcPts val="0"/>
              </a:spcBef>
              <a:spcAft>
                <a:spcPts val="0"/>
              </a:spcAft>
              <a:buSzPts val="27700"/>
              <a:buNone/>
              <a:defRPr sz="27700"/>
            </a:lvl6pPr>
            <a:lvl7pPr lvl="6" algn="ctr">
              <a:spcBef>
                <a:spcPts val="0"/>
              </a:spcBef>
              <a:spcAft>
                <a:spcPts val="0"/>
              </a:spcAft>
              <a:buSzPts val="27700"/>
              <a:buNone/>
              <a:defRPr sz="27700"/>
            </a:lvl7pPr>
            <a:lvl8pPr lvl="7" algn="ctr">
              <a:spcBef>
                <a:spcPts val="0"/>
              </a:spcBef>
              <a:spcAft>
                <a:spcPts val="0"/>
              </a:spcAft>
              <a:buSzPts val="27700"/>
              <a:buNone/>
              <a:defRPr sz="27700"/>
            </a:lvl8pPr>
            <a:lvl9pPr lvl="8" algn="ctr">
              <a:spcBef>
                <a:spcPts val="0"/>
              </a:spcBef>
              <a:spcAft>
                <a:spcPts val="0"/>
              </a:spcAft>
              <a:buSzPts val="27700"/>
              <a:buNone/>
              <a:defRPr sz="27700"/>
            </a:lvl9pPr>
          </a:lstStyle>
          <a:p/>
        </p:txBody>
      </p:sp>
      <p:sp>
        <p:nvSpPr>
          <p:cNvPr id="11" name="Google Shape;11;p2"/>
          <p:cNvSpPr txBox="1"/>
          <p:nvPr>
            <p:ph idx="1" type="subTitle"/>
          </p:nvPr>
        </p:nvSpPr>
        <p:spPr>
          <a:xfrm>
            <a:off x="1496160" y="18138400"/>
            <a:ext cx="40899000" cy="5072700"/>
          </a:xfrm>
          <a:prstGeom prst="rect">
            <a:avLst/>
          </a:prstGeom>
        </p:spPr>
        <p:txBody>
          <a:bodyPr anchorCtr="0" anchor="t" bIns="487600" lIns="487600" spcFirstLastPara="1" rIns="487600" wrap="square" tIns="487600">
            <a:normAutofit/>
          </a:bodyPr>
          <a:lstStyle>
            <a:lvl1pPr lvl="0" algn="ctr">
              <a:lnSpc>
                <a:spcPct val="100000"/>
              </a:lnSpc>
              <a:spcBef>
                <a:spcPts val="0"/>
              </a:spcBef>
              <a:spcAft>
                <a:spcPts val="0"/>
              </a:spcAft>
              <a:buSzPts val="14900"/>
              <a:buNone/>
              <a:defRPr sz="14900"/>
            </a:lvl1pPr>
            <a:lvl2pPr lvl="1" algn="ctr">
              <a:lnSpc>
                <a:spcPct val="100000"/>
              </a:lnSpc>
              <a:spcBef>
                <a:spcPts val="0"/>
              </a:spcBef>
              <a:spcAft>
                <a:spcPts val="0"/>
              </a:spcAft>
              <a:buSzPts val="14900"/>
              <a:buNone/>
              <a:defRPr sz="14900"/>
            </a:lvl2pPr>
            <a:lvl3pPr lvl="2" algn="ctr">
              <a:lnSpc>
                <a:spcPct val="100000"/>
              </a:lnSpc>
              <a:spcBef>
                <a:spcPts val="0"/>
              </a:spcBef>
              <a:spcAft>
                <a:spcPts val="0"/>
              </a:spcAft>
              <a:buSzPts val="14900"/>
              <a:buNone/>
              <a:defRPr sz="14900"/>
            </a:lvl3pPr>
            <a:lvl4pPr lvl="3" algn="ctr">
              <a:lnSpc>
                <a:spcPct val="100000"/>
              </a:lnSpc>
              <a:spcBef>
                <a:spcPts val="0"/>
              </a:spcBef>
              <a:spcAft>
                <a:spcPts val="0"/>
              </a:spcAft>
              <a:buSzPts val="14900"/>
              <a:buNone/>
              <a:defRPr sz="14900"/>
            </a:lvl4pPr>
            <a:lvl5pPr lvl="4" algn="ctr">
              <a:lnSpc>
                <a:spcPct val="100000"/>
              </a:lnSpc>
              <a:spcBef>
                <a:spcPts val="0"/>
              </a:spcBef>
              <a:spcAft>
                <a:spcPts val="0"/>
              </a:spcAft>
              <a:buSzPts val="14900"/>
              <a:buNone/>
              <a:defRPr sz="14900"/>
            </a:lvl5pPr>
            <a:lvl6pPr lvl="5" algn="ctr">
              <a:lnSpc>
                <a:spcPct val="100000"/>
              </a:lnSpc>
              <a:spcBef>
                <a:spcPts val="0"/>
              </a:spcBef>
              <a:spcAft>
                <a:spcPts val="0"/>
              </a:spcAft>
              <a:buSzPts val="14900"/>
              <a:buNone/>
              <a:defRPr sz="14900"/>
            </a:lvl6pPr>
            <a:lvl7pPr lvl="6" algn="ctr">
              <a:lnSpc>
                <a:spcPct val="100000"/>
              </a:lnSpc>
              <a:spcBef>
                <a:spcPts val="0"/>
              </a:spcBef>
              <a:spcAft>
                <a:spcPts val="0"/>
              </a:spcAft>
              <a:buSzPts val="14900"/>
              <a:buNone/>
              <a:defRPr sz="14900"/>
            </a:lvl7pPr>
            <a:lvl8pPr lvl="7" algn="ctr">
              <a:lnSpc>
                <a:spcPct val="100000"/>
              </a:lnSpc>
              <a:spcBef>
                <a:spcPts val="0"/>
              </a:spcBef>
              <a:spcAft>
                <a:spcPts val="0"/>
              </a:spcAft>
              <a:buSzPts val="14900"/>
              <a:buNone/>
              <a:defRPr sz="14900"/>
            </a:lvl8pPr>
            <a:lvl9pPr lvl="8" algn="ctr">
              <a:lnSpc>
                <a:spcPct val="100000"/>
              </a:lnSpc>
              <a:spcBef>
                <a:spcPts val="0"/>
              </a:spcBef>
              <a:spcAft>
                <a:spcPts val="0"/>
              </a:spcAft>
              <a:buSzPts val="14900"/>
              <a:buNone/>
              <a:defRPr sz="14900"/>
            </a:lvl9pPr>
          </a:lstStyle>
          <a:p/>
        </p:txBody>
      </p:sp>
      <p:sp>
        <p:nvSpPr>
          <p:cNvPr id="12" name="Google Shape;12;p2"/>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496160" y="7079200"/>
            <a:ext cx="40899000" cy="12566400"/>
          </a:xfrm>
          <a:prstGeom prst="rect">
            <a:avLst/>
          </a:prstGeom>
        </p:spPr>
        <p:txBody>
          <a:bodyPr anchorCtr="0" anchor="b" bIns="487600" lIns="487600" spcFirstLastPara="1" rIns="487600" wrap="square" tIns="487600">
            <a:normAutofit/>
          </a:bodyPr>
          <a:lstStyle>
            <a:lvl1pPr lvl="0" algn="ctr">
              <a:spcBef>
                <a:spcPts val="0"/>
              </a:spcBef>
              <a:spcAft>
                <a:spcPts val="0"/>
              </a:spcAft>
              <a:buSzPts val="64000"/>
              <a:buNone/>
              <a:defRPr sz="64000"/>
            </a:lvl1pPr>
            <a:lvl2pPr lvl="1" algn="ctr">
              <a:spcBef>
                <a:spcPts val="0"/>
              </a:spcBef>
              <a:spcAft>
                <a:spcPts val="0"/>
              </a:spcAft>
              <a:buSzPts val="64000"/>
              <a:buNone/>
              <a:defRPr sz="64000"/>
            </a:lvl2pPr>
            <a:lvl3pPr lvl="2" algn="ctr">
              <a:spcBef>
                <a:spcPts val="0"/>
              </a:spcBef>
              <a:spcAft>
                <a:spcPts val="0"/>
              </a:spcAft>
              <a:buSzPts val="64000"/>
              <a:buNone/>
              <a:defRPr sz="64000"/>
            </a:lvl3pPr>
            <a:lvl4pPr lvl="3" algn="ctr">
              <a:spcBef>
                <a:spcPts val="0"/>
              </a:spcBef>
              <a:spcAft>
                <a:spcPts val="0"/>
              </a:spcAft>
              <a:buSzPts val="64000"/>
              <a:buNone/>
              <a:defRPr sz="64000"/>
            </a:lvl4pPr>
            <a:lvl5pPr lvl="4" algn="ctr">
              <a:spcBef>
                <a:spcPts val="0"/>
              </a:spcBef>
              <a:spcAft>
                <a:spcPts val="0"/>
              </a:spcAft>
              <a:buSzPts val="64000"/>
              <a:buNone/>
              <a:defRPr sz="64000"/>
            </a:lvl5pPr>
            <a:lvl6pPr lvl="5" algn="ctr">
              <a:spcBef>
                <a:spcPts val="0"/>
              </a:spcBef>
              <a:spcAft>
                <a:spcPts val="0"/>
              </a:spcAft>
              <a:buSzPts val="64000"/>
              <a:buNone/>
              <a:defRPr sz="64000"/>
            </a:lvl6pPr>
            <a:lvl7pPr lvl="6" algn="ctr">
              <a:spcBef>
                <a:spcPts val="0"/>
              </a:spcBef>
              <a:spcAft>
                <a:spcPts val="0"/>
              </a:spcAft>
              <a:buSzPts val="64000"/>
              <a:buNone/>
              <a:defRPr sz="64000"/>
            </a:lvl7pPr>
            <a:lvl8pPr lvl="7" algn="ctr">
              <a:spcBef>
                <a:spcPts val="0"/>
              </a:spcBef>
              <a:spcAft>
                <a:spcPts val="0"/>
              </a:spcAft>
              <a:buSzPts val="64000"/>
              <a:buNone/>
              <a:defRPr sz="64000"/>
            </a:lvl8pPr>
            <a:lvl9pPr lvl="8" algn="ctr">
              <a:spcBef>
                <a:spcPts val="0"/>
              </a:spcBef>
              <a:spcAft>
                <a:spcPts val="0"/>
              </a:spcAft>
              <a:buSzPts val="64000"/>
              <a:buNone/>
              <a:defRPr sz="64000"/>
            </a:lvl9pPr>
          </a:lstStyle>
          <a:p>
            <a:r>
              <a:t>xx%</a:t>
            </a:r>
          </a:p>
        </p:txBody>
      </p:sp>
      <p:sp>
        <p:nvSpPr>
          <p:cNvPr id="46" name="Google Shape;46;p11"/>
          <p:cNvSpPr txBox="1"/>
          <p:nvPr>
            <p:ph idx="1" type="body"/>
          </p:nvPr>
        </p:nvSpPr>
        <p:spPr>
          <a:xfrm>
            <a:off x="1496160" y="20174240"/>
            <a:ext cx="40899000" cy="8325000"/>
          </a:xfrm>
          <a:prstGeom prst="rect">
            <a:avLst/>
          </a:prstGeom>
        </p:spPr>
        <p:txBody>
          <a:bodyPr anchorCtr="0" anchor="t" bIns="487600" lIns="487600" spcFirstLastPara="1" rIns="487600" wrap="square" tIns="487600">
            <a:normAutofit/>
          </a:bodyPr>
          <a:lstStyle>
            <a:lvl1pPr indent="-838200" lvl="0" marL="457200" algn="ctr">
              <a:spcBef>
                <a:spcPts val="0"/>
              </a:spcBef>
              <a:spcAft>
                <a:spcPts val="0"/>
              </a:spcAft>
              <a:buSzPts val="9600"/>
              <a:buChar char="●"/>
              <a:defRPr/>
            </a:lvl1pPr>
            <a:lvl2pPr indent="-704850" lvl="1" marL="914400" algn="ctr">
              <a:spcBef>
                <a:spcPts val="0"/>
              </a:spcBef>
              <a:spcAft>
                <a:spcPts val="0"/>
              </a:spcAft>
              <a:buSzPts val="7500"/>
              <a:buChar char="○"/>
              <a:defRPr/>
            </a:lvl2pPr>
            <a:lvl3pPr indent="-704850" lvl="2" marL="1371600" algn="ctr">
              <a:spcBef>
                <a:spcPts val="0"/>
              </a:spcBef>
              <a:spcAft>
                <a:spcPts val="0"/>
              </a:spcAft>
              <a:buSzPts val="7500"/>
              <a:buChar char="■"/>
              <a:defRPr/>
            </a:lvl3pPr>
            <a:lvl4pPr indent="-704850" lvl="3" marL="1828800" algn="ctr">
              <a:spcBef>
                <a:spcPts val="0"/>
              </a:spcBef>
              <a:spcAft>
                <a:spcPts val="0"/>
              </a:spcAft>
              <a:buSzPts val="7500"/>
              <a:buChar char="●"/>
              <a:defRPr/>
            </a:lvl4pPr>
            <a:lvl5pPr indent="-704850" lvl="4" marL="2286000" algn="ctr">
              <a:spcBef>
                <a:spcPts val="0"/>
              </a:spcBef>
              <a:spcAft>
                <a:spcPts val="0"/>
              </a:spcAft>
              <a:buSzPts val="7500"/>
              <a:buChar char="○"/>
              <a:defRPr/>
            </a:lvl5pPr>
            <a:lvl6pPr indent="-704850" lvl="5" marL="2743200" algn="ctr">
              <a:spcBef>
                <a:spcPts val="0"/>
              </a:spcBef>
              <a:spcAft>
                <a:spcPts val="0"/>
              </a:spcAft>
              <a:buSzPts val="7500"/>
              <a:buChar char="■"/>
              <a:defRPr/>
            </a:lvl6pPr>
            <a:lvl7pPr indent="-704850" lvl="6" marL="3200400" algn="ctr">
              <a:spcBef>
                <a:spcPts val="0"/>
              </a:spcBef>
              <a:spcAft>
                <a:spcPts val="0"/>
              </a:spcAft>
              <a:buSzPts val="7500"/>
              <a:buChar char="●"/>
              <a:defRPr/>
            </a:lvl7pPr>
            <a:lvl8pPr indent="-704850" lvl="7" marL="3657600" algn="ctr">
              <a:spcBef>
                <a:spcPts val="0"/>
              </a:spcBef>
              <a:spcAft>
                <a:spcPts val="0"/>
              </a:spcAft>
              <a:buSzPts val="7500"/>
              <a:buChar char="○"/>
              <a:defRPr/>
            </a:lvl8pPr>
            <a:lvl9pPr indent="-704850" lvl="8" marL="4114800" algn="ctr">
              <a:spcBef>
                <a:spcPts val="0"/>
              </a:spcBef>
              <a:spcAft>
                <a:spcPts val="0"/>
              </a:spcAft>
              <a:buSzPts val="7500"/>
              <a:buChar char="■"/>
              <a:defRPr/>
            </a:lvl9pPr>
          </a:lstStyle>
          <a:p/>
        </p:txBody>
      </p:sp>
      <p:sp>
        <p:nvSpPr>
          <p:cNvPr id="47" name="Google Shape;47;p11"/>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496160" y="13765440"/>
            <a:ext cx="40899000" cy="5387400"/>
          </a:xfrm>
          <a:prstGeom prst="rect">
            <a:avLst/>
          </a:prstGeom>
        </p:spPr>
        <p:txBody>
          <a:bodyPr anchorCtr="0" anchor="ctr" bIns="487600" lIns="487600" spcFirstLastPara="1" rIns="487600" wrap="square" tIns="487600">
            <a:normAutofit/>
          </a:bodyPr>
          <a:lstStyle>
            <a:lvl1pPr lvl="0" algn="ctr">
              <a:spcBef>
                <a:spcPts val="0"/>
              </a:spcBef>
              <a:spcAft>
                <a:spcPts val="0"/>
              </a:spcAft>
              <a:buSzPts val="19200"/>
              <a:buNone/>
              <a:defRPr sz="19200"/>
            </a:lvl1pPr>
            <a:lvl2pPr lvl="1" algn="ctr">
              <a:spcBef>
                <a:spcPts val="0"/>
              </a:spcBef>
              <a:spcAft>
                <a:spcPts val="0"/>
              </a:spcAft>
              <a:buSzPts val="19200"/>
              <a:buNone/>
              <a:defRPr sz="19200"/>
            </a:lvl2pPr>
            <a:lvl3pPr lvl="2" algn="ctr">
              <a:spcBef>
                <a:spcPts val="0"/>
              </a:spcBef>
              <a:spcAft>
                <a:spcPts val="0"/>
              </a:spcAft>
              <a:buSzPts val="19200"/>
              <a:buNone/>
              <a:defRPr sz="19200"/>
            </a:lvl3pPr>
            <a:lvl4pPr lvl="3" algn="ctr">
              <a:spcBef>
                <a:spcPts val="0"/>
              </a:spcBef>
              <a:spcAft>
                <a:spcPts val="0"/>
              </a:spcAft>
              <a:buSzPts val="19200"/>
              <a:buNone/>
              <a:defRPr sz="19200"/>
            </a:lvl4pPr>
            <a:lvl5pPr lvl="4" algn="ctr">
              <a:spcBef>
                <a:spcPts val="0"/>
              </a:spcBef>
              <a:spcAft>
                <a:spcPts val="0"/>
              </a:spcAft>
              <a:buSzPts val="19200"/>
              <a:buNone/>
              <a:defRPr sz="19200"/>
            </a:lvl5pPr>
            <a:lvl6pPr lvl="5" algn="ctr">
              <a:spcBef>
                <a:spcPts val="0"/>
              </a:spcBef>
              <a:spcAft>
                <a:spcPts val="0"/>
              </a:spcAft>
              <a:buSzPts val="19200"/>
              <a:buNone/>
              <a:defRPr sz="19200"/>
            </a:lvl6pPr>
            <a:lvl7pPr lvl="6" algn="ctr">
              <a:spcBef>
                <a:spcPts val="0"/>
              </a:spcBef>
              <a:spcAft>
                <a:spcPts val="0"/>
              </a:spcAft>
              <a:buSzPts val="19200"/>
              <a:buNone/>
              <a:defRPr sz="19200"/>
            </a:lvl7pPr>
            <a:lvl8pPr lvl="7" algn="ctr">
              <a:spcBef>
                <a:spcPts val="0"/>
              </a:spcBef>
              <a:spcAft>
                <a:spcPts val="0"/>
              </a:spcAft>
              <a:buSzPts val="19200"/>
              <a:buNone/>
              <a:defRPr sz="19200"/>
            </a:lvl8pPr>
            <a:lvl9pPr lvl="8" algn="ctr">
              <a:spcBef>
                <a:spcPts val="0"/>
              </a:spcBef>
              <a:spcAft>
                <a:spcPts val="0"/>
              </a:spcAft>
              <a:buSzPts val="19200"/>
              <a:buNone/>
              <a:defRPr sz="19200"/>
            </a:lvl9pPr>
          </a:lstStyle>
          <a:p/>
        </p:txBody>
      </p:sp>
      <p:sp>
        <p:nvSpPr>
          <p:cNvPr id="15" name="Google Shape;15;p3"/>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496160" y="2848160"/>
            <a:ext cx="40899000" cy="3665400"/>
          </a:xfrm>
          <a:prstGeom prst="rect">
            <a:avLst/>
          </a:prstGeom>
        </p:spPr>
        <p:txBody>
          <a:bodyPr anchorCtr="0" anchor="t" bIns="487600" lIns="487600" spcFirstLastPara="1" rIns="487600" wrap="square" tIns="487600">
            <a:norm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p:txBody>
      </p:sp>
      <p:sp>
        <p:nvSpPr>
          <p:cNvPr id="18" name="Google Shape;18;p4"/>
          <p:cNvSpPr txBox="1"/>
          <p:nvPr>
            <p:ph idx="1" type="body"/>
          </p:nvPr>
        </p:nvSpPr>
        <p:spPr>
          <a:xfrm>
            <a:off x="1496160" y="7375840"/>
            <a:ext cx="40899000" cy="21864900"/>
          </a:xfrm>
          <a:prstGeom prst="rect">
            <a:avLst/>
          </a:prstGeom>
        </p:spPr>
        <p:txBody>
          <a:bodyPr anchorCtr="0" anchor="t" bIns="487600" lIns="487600" spcFirstLastPara="1" rIns="487600" wrap="square" tIns="487600">
            <a:normAutofit/>
          </a:bodyPr>
          <a:lstStyle>
            <a:lvl1pPr indent="-838200" lvl="0" marL="457200">
              <a:spcBef>
                <a:spcPts val="0"/>
              </a:spcBef>
              <a:spcAft>
                <a:spcPts val="0"/>
              </a:spcAft>
              <a:buSzPts val="9600"/>
              <a:buChar char="●"/>
              <a:defRPr/>
            </a:lvl1pPr>
            <a:lvl2pPr indent="-704850" lvl="1" marL="914400">
              <a:spcBef>
                <a:spcPts val="0"/>
              </a:spcBef>
              <a:spcAft>
                <a:spcPts val="0"/>
              </a:spcAft>
              <a:buSzPts val="7500"/>
              <a:buChar char="○"/>
              <a:defRPr/>
            </a:lvl2pPr>
            <a:lvl3pPr indent="-704850" lvl="2" marL="1371600">
              <a:spcBef>
                <a:spcPts val="0"/>
              </a:spcBef>
              <a:spcAft>
                <a:spcPts val="0"/>
              </a:spcAft>
              <a:buSzPts val="7500"/>
              <a:buChar char="■"/>
              <a:defRPr/>
            </a:lvl3pPr>
            <a:lvl4pPr indent="-704850" lvl="3" marL="1828800">
              <a:spcBef>
                <a:spcPts val="0"/>
              </a:spcBef>
              <a:spcAft>
                <a:spcPts val="0"/>
              </a:spcAft>
              <a:buSzPts val="7500"/>
              <a:buChar char="●"/>
              <a:defRPr/>
            </a:lvl4pPr>
            <a:lvl5pPr indent="-704850" lvl="4" marL="2286000">
              <a:spcBef>
                <a:spcPts val="0"/>
              </a:spcBef>
              <a:spcAft>
                <a:spcPts val="0"/>
              </a:spcAft>
              <a:buSzPts val="7500"/>
              <a:buChar char="○"/>
              <a:defRPr/>
            </a:lvl5pPr>
            <a:lvl6pPr indent="-704850" lvl="5" marL="2743200">
              <a:spcBef>
                <a:spcPts val="0"/>
              </a:spcBef>
              <a:spcAft>
                <a:spcPts val="0"/>
              </a:spcAft>
              <a:buSzPts val="7500"/>
              <a:buChar char="■"/>
              <a:defRPr/>
            </a:lvl6pPr>
            <a:lvl7pPr indent="-704850" lvl="6" marL="3200400">
              <a:spcBef>
                <a:spcPts val="0"/>
              </a:spcBef>
              <a:spcAft>
                <a:spcPts val="0"/>
              </a:spcAft>
              <a:buSzPts val="7500"/>
              <a:buChar char="●"/>
              <a:defRPr/>
            </a:lvl7pPr>
            <a:lvl8pPr indent="-704850" lvl="7" marL="3657600">
              <a:spcBef>
                <a:spcPts val="0"/>
              </a:spcBef>
              <a:spcAft>
                <a:spcPts val="0"/>
              </a:spcAft>
              <a:buSzPts val="7500"/>
              <a:buChar char="○"/>
              <a:defRPr/>
            </a:lvl8pPr>
            <a:lvl9pPr indent="-704850" lvl="8" marL="4114800">
              <a:spcBef>
                <a:spcPts val="0"/>
              </a:spcBef>
              <a:spcAft>
                <a:spcPts val="0"/>
              </a:spcAft>
              <a:buSzPts val="7500"/>
              <a:buChar char="■"/>
              <a:defRPr/>
            </a:lvl9pPr>
          </a:lstStyle>
          <a:p/>
        </p:txBody>
      </p:sp>
      <p:sp>
        <p:nvSpPr>
          <p:cNvPr id="19" name="Google Shape;19;p4"/>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496160" y="2848160"/>
            <a:ext cx="40899000" cy="3665400"/>
          </a:xfrm>
          <a:prstGeom prst="rect">
            <a:avLst/>
          </a:prstGeom>
        </p:spPr>
        <p:txBody>
          <a:bodyPr anchorCtr="0" anchor="t" bIns="487600" lIns="487600" spcFirstLastPara="1" rIns="487600" wrap="square" tIns="487600">
            <a:norm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p:txBody>
      </p:sp>
      <p:sp>
        <p:nvSpPr>
          <p:cNvPr id="22" name="Google Shape;22;p5"/>
          <p:cNvSpPr txBox="1"/>
          <p:nvPr>
            <p:ph idx="1" type="body"/>
          </p:nvPr>
        </p:nvSpPr>
        <p:spPr>
          <a:xfrm>
            <a:off x="1496160" y="7375840"/>
            <a:ext cx="19199400" cy="21864900"/>
          </a:xfrm>
          <a:prstGeom prst="rect">
            <a:avLst/>
          </a:prstGeom>
        </p:spPr>
        <p:txBody>
          <a:bodyPr anchorCtr="0" anchor="t" bIns="487600" lIns="487600" spcFirstLastPara="1" rIns="487600" wrap="square" tIns="487600">
            <a:normAutofit/>
          </a:bodyPr>
          <a:lstStyle>
            <a:lvl1pPr indent="-704850" lvl="0" marL="457200">
              <a:spcBef>
                <a:spcPts val="0"/>
              </a:spcBef>
              <a:spcAft>
                <a:spcPts val="0"/>
              </a:spcAft>
              <a:buSzPts val="7500"/>
              <a:buChar char="●"/>
              <a:defRPr sz="7500"/>
            </a:lvl1pPr>
            <a:lvl2pPr indent="-635000" lvl="1" marL="914400">
              <a:spcBef>
                <a:spcPts val="0"/>
              </a:spcBef>
              <a:spcAft>
                <a:spcPts val="0"/>
              </a:spcAft>
              <a:buSzPts val="6400"/>
              <a:buChar char="○"/>
              <a:defRPr sz="6400"/>
            </a:lvl2pPr>
            <a:lvl3pPr indent="-635000" lvl="2" marL="1371600">
              <a:spcBef>
                <a:spcPts val="0"/>
              </a:spcBef>
              <a:spcAft>
                <a:spcPts val="0"/>
              </a:spcAft>
              <a:buSzPts val="6400"/>
              <a:buChar char="■"/>
              <a:defRPr sz="6400"/>
            </a:lvl3pPr>
            <a:lvl4pPr indent="-635000" lvl="3" marL="1828800">
              <a:spcBef>
                <a:spcPts val="0"/>
              </a:spcBef>
              <a:spcAft>
                <a:spcPts val="0"/>
              </a:spcAft>
              <a:buSzPts val="6400"/>
              <a:buChar char="●"/>
              <a:defRPr sz="6400"/>
            </a:lvl4pPr>
            <a:lvl5pPr indent="-635000" lvl="4" marL="2286000">
              <a:spcBef>
                <a:spcPts val="0"/>
              </a:spcBef>
              <a:spcAft>
                <a:spcPts val="0"/>
              </a:spcAft>
              <a:buSzPts val="6400"/>
              <a:buChar char="○"/>
              <a:defRPr sz="6400"/>
            </a:lvl5pPr>
            <a:lvl6pPr indent="-635000" lvl="5" marL="2743200">
              <a:spcBef>
                <a:spcPts val="0"/>
              </a:spcBef>
              <a:spcAft>
                <a:spcPts val="0"/>
              </a:spcAft>
              <a:buSzPts val="6400"/>
              <a:buChar char="■"/>
              <a:defRPr sz="6400"/>
            </a:lvl6pPr>
            <a:lvl7pPr indent="-635000" lvl="6" marL="3200400">
              <a:spcBef>
                <a:spcPts val="0"/>
              </a:spcBef>
              <a:spcAft>
                <a:spcPts val="0"/>
              </a:spcAft>
              <a:buSzPts val="6400"/>
              <a:buChar char="●"/>
              <a:defRPr sz="6400"/>
            </a:lvl7pPr>
            <a:lvl8pPr indent="-635000" lvl="7" marL="3657600">
              <a:spcBef>
                <a:spcPts val="0"/>
              </a:spcBef>
              <a:spcAft>
                <a:spcPts val="0"/>
              </a:spcAft>
              <a:buSzPts val="6400"/>
              <a:buChar char="○"/>
              <a:defRPr sz="6400"/>
            </a:lvl8pPr>
            <a:lvl9pPr indent="-635000" lvl="8" marL="4114800">
              <a:spcBef>
                <a:spcPts val="0"/>
              </a:spcBef>
              <a:spcAft>
                <a:spcPts val="0"/>
              </a:spcAft>
              <a:buSzPts val="6400"/>
              <a:buChar char="■"/>
              <a:defRPr sz="6400"/>
            </a:lvl9pPr>
          </a:lstStyle>
          <a:p/>
        </p:txBody>
      </p:sp>
      <p:sp>
        <p:nvSpPr>
          <p:cNvPr id="23" name="Google Shape;23;p5"/>
          <p:cNvSpPr txBox="1"/>
          <p:nvPr>
            <p:ph idx="2" type="body"/>
          </p:nvPr>
        </p:nvSpPr>
        <p:spPr>
          <a:xfrm>
            <a:off x="23195520" y="7375840"/>
            <a:ext cx="19199400" cy="21864900"/>
          </a:xfrm>
          <a:prstGeom prst="rect">
            <a:avLst/>
          </a:prstGeom>
        </p:spPr>
        <p:txBody>
          <a:bodyPr anchorCtr="0" anchor="t" bIns="487600" lIns="487600" spcFirstLastPara="1" rIns="487600" wrap="square" tIns="487600">
            <a:normAutofit/>
          </a:bodyPr>
          <a:lstStyle>
            <a:lvl1pPr indent="-704850" lvl="0" marL="457200">
              <a:spcBef>
                <a:spcPts val="0"/>
              </a:spcBef>
              <a:spcAft>
                <a:spcPts val="0"/>
              </a:spcAft>
              <a:buSzPts val="7500"/>
              <a:buChar char="●"/>
              <a:defRPr sz="7500"/>
            </a:lvl1pPr>
            <a:lvl2pPr indent="-635000" lvl="1" marL="914400">
              <a:spcBef>
                <a:spcPts val="0"/>
              </a:spcBef>
              <a:spcAft>
                <a:spcPts val="0"/>
              </a:spcAft>
              <a:buSzPts val="6400"/>
              <a:buChar char="○"/>
              <a:defRPr sz="6400"/>
            </a:lvl2pPr>
            <a:lvl3pPr indent="-635000" lvl="2" marL="1371600">
              <a:spcBef>
                <a:spcPts val="0"/>
              </a:spcBef>
              <a:spcAft>
                <a:spcPts val="0"/>
              </a:spcAft>
              <a:buSzPts val="6400"/>
              <a:buChar char="■"/>
              <a:defRPr sz="6400"/>
            </a:lvl3pPr>
            <a:lvl4pPr indent="-635000" lvl="3" marL="1828800">
              <a:spcBef>
                <a:spcPts val="0"/>
              </a:spcBef>
              <a:spcAft>
                <a:spcPts val="0"/>
              </a:spcAft>
              <a:buSzPts val="6400"/>
              <a:buChar char="●"/>
              <a:defRPr sz="6400"/>
            </a:lvl4pPr>
            <a:lvl5pPr indent="-635000" lvl="4" marL="2286000">
              <a:spcBef>
                <a:spcPts val="0"/>
              </a:spcBef>
              <a:spcAft>
                <a:spcPts val="0"/>
              </a:spcAft>
              <a:buSzPts val="6400"/>
              <a:buChar char="○"/>
              <a:defRPr sz="6400"/>
            </a:lvl5pPr>
            <a:lvl6pPr indent="-635000" lvl="5" marL="2743200">
              <a:spcBef>
                <a:spcPts val="0"/>
              </a:spcBef>
              <a:spcAft>
                <a:spcPts val="0"/>
              </a:spcAft>
              <a:buSzPts val="6400"/>
              <a:buChar char="■"/>
              <a:defRPr sz="6400"/>
            </a:lvl6pPr>
            <a:lvl7pPr indent="-635000" lvl="6" marL="3200400">
              <a:spcBef>
                <a:spcPts val="0"/>
              </a:spcBef>
              <a:spcAft>
                <a:spcPts val="0"/>
              </a:spcAft>
              <a:buSzPts val="6400"/>
              <a:buChar char="●"/>
              <a:defRPr sz="6400"/>
            </a:lvl7pPr>
            <a:lvl8pPr indent="-635000" lvl="7" marL="3657600">
              <a:spcBef>
                <a:spcPts val="0"/>
              </a:spcBef>
              <a:spcAft>
                <a:spcPts val="0"/>
              </a:spcAft>
              <a:buSzPts val="6400"/>
              <a:buChar char="○"/>
              <a:defRPr sz="6400"/>
            </a:lvl8pPr>
            <a:lvl9pPr indent="-635000" lvl="8" marL="4114800">
              <a:spcBef>
                <a:spcPts val="0"/>
              </a:spcBef>
              <a:spcAft>
                <a:spcPts val="0"/>
              </a:spcAft>
              <a:buSzPts val="6400"/>
              <a:buChar char="■"/>
              <a:defRPr sz="6400"/>
            </a:lvl9pPr>
          </a:lstStyle>
          <a:p/>
        </p:txBody>
      </p:sp>
      <p:sp>
        <p:nvSpPr>
          <p:cNvPr id="24" name="Google Shape;24;p5"/>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496160" y="2848160"/>
            <a:ext cx="40899000" cy="3665400"/>
          </a:xfrm>
          <a:prstGeom prst="rect">
            <a:avLst/>
          </a:prstGeom>
        </p:spPr>
        <p:txBody>
          <a:bodyPr anchorCtr="0" anchor="t" bIns="487600" lIns="487600" spcFirstLastPara="1" rIns="487600" wrap="square" tIns="487600">
            <a:norm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p:txBody>
      </p:sp>
      <p:sp>
        <p:nvSpPr>
          <p:cNvPr id="27" name="Google Shape;27;p6"/>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496160" y="3555840"/>
            <a:ext cx="13478400" cy="4836600"/>
          </a:xfrm>
          <a:prstGeom prst="rect">
            <a:avLst/>
          </a:prstGeom>
        </p:spPr>
        <p:txBody>
          <a:bodyPr anchorCtr="0" anchor="b" bIns="487600" lIns="487600" spcFirstLastPara="1" rIns="487600" wrap="square" tIns="487600">
            <a:normAutofit/>
          </a:bodyPr>
          <a:lstStyle>
            <a:lvl1pPr lvl="0">
              <a:spcBef>
                <a:spcPts val="0"/>
              </a:spcBef>
              <a:spcAft>
                <a:spcPts val="0"/>
              </a:spcAft>
              <a:buSzPts val="12800"/>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p:txBody>
      </p:sp>
      <p:sp>
        <p:nvSpPr>
          <p:cNvPr id="30" name="Google Shape;30;p7"/>
          <p:cNvSpPr txBox="1"/>
          <p:nvPr>
            <p:ph idx="1" type="body"/>
          </p:nvPr>
        </p:nvSpPr>
        <p:spPr>
          <a:xfrm>
            <a:off x="1496160" y="8893440"/>
            <a:ext cx="13478400" cy="20348100"/>
          </a:xfrm>
          <a:prstGeom prst="rect">
            <a:avLst/>
          </a:prstGeom>
        </p:spPr>
        <p:txBody>
          <a:bodyPr anchorCtr="0" anchor="t" bIns="487600" lIns="487600" spcFirstLastPara="1" rIns="487600" wrap="square" tIns="487600">
            <a:normAutofit/>
          </a:bodyPr>
          <a:lstStyle>
            <a:lvl1pPr indent="-635000" lvl="0" marL="457200">
              <a:spcBef>
                <a:spcPts val="0"/>
              </a:spcBef>
              <a:spcAft>
                <a:spcPts val="0"/>
              </a:spcAft>
              <a:buSzPts val="6400"/>
              <a:buChar char="●"/>
              <a:defRPr sz="6400"/>
            </a:lvl1pPr>
            <a:lvl2pPr indent="-635000" lvl="1" marL="914400">
              <a:spcBef>
                <a:spcPts val="0"/>
              </a:spcBef>
              <a:spcAft>
                <a:spcPts val="0"/>
              </a:spcAft>
              <a:buSzPts val="6400"/>
              <a:buChar char="○"/>
              <a:defRPr sz="6400"/>
            </a:lvl2pPr>
            <a:lvl3pPr indent="-635000" lvl="2" marL="1371600">
              <a:spcBef>
                <a:spcPts val="0"/>
              </a:spcBef>
              <a:spcAft>
                <a:spcPts val="0"/>
              </a:spcAft>
              <a:buSzPts val="6400"/>
              <a:buChar char="■"/>
              <a:defRPr sz="6400"/>
            </a:lvl3pPr>
            <a:lvl4pPr indent="-635000" lvl="3" marL="1828800">
              <a:spcBef>
                <a:spcPts val="0"/>
              </a:spcBef>
              <a:spcAft>
                <a:spcPts val="0"/>
              </a:spcAft>
              <a:buSzPts val="6400"/>
              <a:buChar char="●"/>
              <a:defRPr sz="6400"/>
            </a:lvl4pPr>
            <a:lvl5pPr indent="-635000" lvl="4" marL="2286000">
              <a:spcBef>
                <a:spcPts val="0"/>
              </a:spcBef>
              <a:spcAft>
                <a:spcPts val="0"/>
              </a:spcAft>
              <a:buSzPts val="6400"/>
              <a:buChar char="○"/>
              <a:defRPr sz="6400"/>
            </a:lvl5pPr>
            <a:lvl6pPr indent="-635000" lvl="5" marL="2743200">
              <a:spcBef>
                <a:spcPts val="0"/>
              </a:spcBef>
              <a:spcAft>
                <a:spcPts val="0"/>
              </a:spcAft>
              <a:buSzPts val="6400"/>
              <a:buChar char="■"/>
              <a:defRPr sz="6400"/>
            </a:lvl6pPr>
            <a:lvl7pPr indent="-635000" lvl="6" marL="3200400">
              <a:spcBef>
                <a:spcPts val="0"/>
              </a:spcBef>
              <a:spcAft>
                <a:spcPts val="0"/>
              </a:spcAft>
              <a:buSzPts val="6400"/>
              <a:buChar char="●"/>
              <a:defRPr sz="6400"/>
            </a:lvl7pPr>
            <a:lvl8pPr indent="-635000" lvl="7" marL="3657600">
              <a:spcBef>
                <a:spcPts val="0"/>
              </a:spcBef>
              <a:spcAft>
                <a:spcPts val="0"/>
              </a:spcAft>
              <a:buSzPts val="6400"/>
              <a:buChar char="○"/>
              <a:defRPr sz="6400"/>
            </a:lvl8pPr>
            <a:lvl9pPr indent="-635000" lvl="8" marL="4114800">
              <a:spcBef>
                <a:spcPts val="0"/>
              </a:spcBef>
              <a:spcAft>
                <a:spcPts val="0"/>
              </a:spcAft>
              <a:buSzPts val="6400"/>
              <a:buChar char="■"/>
              <a:defRPr sz="6400"/>
            </a:lvl9pPr>
          </a:lstStyle>
          <a:p/>
        </p:txBody>
      </p:sp>
      <p:sp>
        <p:nvSpPr>
          <p:cNvPr id="31" name="Google Shape;31;p7"/>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353200" y="2880960"/>
            <a:ext cx="30565500" cy="26181000"/>
          </a:xfrm>
          <a:prstGeom prst="rect">
            <a:avLst/>
          </a:prstGeom>
        </p:spPr>
        <p:txBody>
          <a:bodyPr anchorCtr="0" anchor="ctr" bIns="487600" lIns="487600" spcFirstLastPara="1" rIns="487600" wrap="square" tIns="487600">
            <a:normAutofit/>
          </a:bodyPr>
          <a:lstStyle>
            <a:lvl1pPr lvl="0">
              <a:spcBef>
                <a:spcPts val="0"/>
              </a:spcBef>
              <a:spcAft>
                <a:spcPts val="0"/>
              </a:spcAft>
              <a:buSzPts val="25600"/>
              <a:buNone/>
              <a:defRPr sz="25600"/>
            </a:lvl1pPr>
            <a:lvl2pPr lvl="1">
              <a:spcBef>
                <a:spcPts val="0"/>
              </a:spcBef>
              <a:spcAft>
                <a:spcPts val="0"/>
              </a:spcAft>
              <a:buSzPts val="25600"/>
              <a:buNone/>
              <a:defRPr sz="25600"/>
            </a:lvl2pPr>
            <a:lvl3pPr lvl="2">
              <a:spcBef>
                <a:spcPts val="0"/>
              </a:spcBef>
              <a:spcAft>
                <a:spcPts val="0"/>
              </a:spcAft>
              <a:buSzPts val="25600"/>
              <a:buNone/>
              <a:defRPr sz="25600"/>
            </a:lvl3pPr>
            <a:lvl4pPr lvl="3">
              <a:spcBef>
                <a:spcPts val="0"/>
              </a:spcBef>
              <a:spcAft>
                <a:spcPts val="0"/>
              </a:spcAft>
              <a:buSzPts val="25600"/>
              <a:buNone/>
              <a:defRPr sz="25600"/>
            </a:lvl4pPr>
            <a:lvl5pPr lvl="4">
              <a:spcBef>
                <a:spcPts val="0"/>
              </a:spcBef>
              <a:spcAft>
                <a:spcPts val="0"/>
              </a:spcAft>
              <a:buSzPts val="25600"/>
              <a:buNone/>
              <a:defRPr sz="25600"/>
            </a:lvl5pPr>
            <a:lvl6pPr lvl="5">
              <a:spcBef>
                <a:spcPts val="0"/>
              </a:spcBef>
              <a:spcAft>
                <a:spcPts val="0"/>
              </a:spcAft>
              <a:buSzPts val="25600"/>
              <a:buNone/>
              <a:defRPr sz="25600"/>
            </a:lvl6pPr>
            <a:lvl7pPr lvl="6">
              <a:spcBef>
                <a:spcPts val="0"/>
              </a:spcBef>
              <a:spcAft>
                <a:spcPts val="0"/>
              </a:spcAft>
              <a:buSzPts val="25600"/>
              <a:buNone/>
              <a:defRPr sz="25600"/>
            </a:lvl7pPr>
            <a:lvl8pPr lvl="7">
              <a:spcBef>
                <a:spcPts val="0"/>
              </a:spcBef>
              <a:spcAft>
                <a:spcPts val="0"/>
              </a:spcAft>
              <a:buSzPts val="25600"/>
              <a:buNone/>
              <a:defRPr sz="25600"/>
            </a:lvl8pPr>
            <a:lvl9pPr lvl="8">
              <a:spcBef>
                <a:spcPts val="0"/>
              </a:spcBef>
              <a:spcAft>
                <a:spcPts val="0"/>
              </a:spcAft>
              <a:buSzPts val="25600"/>
              <a:buNone/>
              <a:defRPr sz="25600"/>
            </a:lvl9pPr>
          </a:lstStyle>
          <a:p/>
        </p:txBody>
      </p:sp>
      <p:sp>
        <p:nvSpPr>
          <p:cNvPr id="34" name="Google Shape;34;p8"/>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1945600" y="-800"/>
            <a:ext cx="21945600" cy="32918400"/>
          </a:xfrm>
          <a:prstGeom prst="rect">
            <a:avLst/>
          </a:prstGeom>
          <a:solidFill>
            <a:schemeClr val="lt2"/>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274400" y="7892320"/>
            <a:ext cx="19416900" cy="9486600"/>
          </a:xfrm>
          <a:prstGeom prst="rect">
            <a:avLst/>
          </a:prstGeom>
        </p:spPr>
        <p:txBody>
          <a:bodyPr anchorCtr="0" anchor="b" bIns="487600" lIns="487600" spcFirstLastPara="1" rIns="487600" wrap="square" tIns="487600">
            <a:normAutofit/>
          </a:bodyPr>
          <a:lstStyle>
            <a:lvl1pPr lvl="0" algn="ctr">
              <a:spcBef>
                <a:spcPts val="0"/>
              </a:spcBef>
              <a:spcAft>
                <a:spcPts val="0"/>
              </a:spcAft>
              <a:buSzPts val="22400"/>
              <a:buNone/>
              <a:defRPr sz="22400"/>
            </a:lvl1pPr>
            <a:lvl2pPr lvl="1" algn="ctr">
              <a:spcBef>
                <a:spcPts val="0"/>
              </a:spcBef>
              <a:spcAft>
                <a:spcPts val="0"/>
              </a:spcAft>
              <a:buSzPts val="22400"/>
              <a:buNone/>
              <a:defRPr sz="22400"/>
            </a:lvl2pPr>
            <a:lvl3pPr lvl="2" algn="ctr">
              <a:spcBef>
                <a:spcPts val="0"/>
              </a:spcBef>
              <a:spcAft>
                <a:spcPts val="0"/>
              </a:spcAft>
              <a:buSzPts val="22400"/>
              <a:buNone/>
              <a:defRPr sz="22400"/>
            </a:lvl3pPr>
            <a:lvl4pPr lvl="3" algn="ctr">
              <a:spcBef>
                <a:spcPts val="0"/>
              </a:spcBef>
              <a:spcAft>
                <a:spcPts val="0"/>
              </a:spcAft>
              <a:buSzPts val="22400"/>
              <a:buNone/>
              <a:defRPr sz="22400"/>
            </a:lvl4pPr>
            <a:lvl5pPr lvl="4" algn="ctr">
              <a:spcBef>
                <a:spcPts val="0"/>
              </a:spcBef>
              <a:spcAft>
                <a:spcPts val="0"/>
              </a:spcAft>
              <a:buSzPts val="22400"/>
              <a:buNone/>
              <a:defRPr sz="22400"/>
            </a:lvl5pPr>
            <a:lvl6pPr lvl="5" algn="ctr">
              <a:spcBef>
                <a:spcPts val="0"/>
              </a:spcBef>
              <a:spcAft>
                <a:spcPts val="0"/>
              </a:spcAft>
              <a:buSzPts val="22400"/>
              <a:buNone/>
              <a:defRPr sz="22400"/>
            </a:lvl6pPr>
            <a:lvl7pPr lvl="6" algn="ctr">
              <a:spcBef>
                <a:spcPts val="0"/>
              </a:spcBef>
              <a:spcAft>
                <a:spcPts val="0"/>
              </a:spcAft>
              <a:buSzPts val="22400"/>
              <a:buNone/>
              <a:defRPr sz="22400"/>
            </a:lvl7pPr>
            <a:lvl8pPr lvl="7" algn="ctr">
              <a:spcBef>
                <a:spcPts val="0"/>
              </a:spcBef>
              <a:spcAft>
                <a:spcPts val="0"/>
              </a:spcAft>
              <a:buSzPts val="22400"/>
              <a:buNone/>
              <a:defRPr sz="22400"/>
            </a:lvl8pPr>
            <a:lvl9pPr lvl="8" algn="ctr">
              <a:spcBef>
                <a:spcPts val="0"/>
              </a:spcBef>
              <a:spcAft>
                <a:spcPts val="0"/>
              </a:spcAft>
              <a:buSzPts val="22400"/>
              <a:buNone/>
              <a:defRPr sz="22400"/>
            </a:lvl9pPr>
          </a:lstStyle>
          <a:p/>
        </p:txBody>
      </p:sp>
      <p:sp>
        <p:nvSpPr>
          <p:cNvPr id="38" name="Google Shape;38;p9"/>
          <p:cNvSpPr txBox="1"/>
          <p:nvPr>
            <p:ph idx="1" type="subTitle"/>
          </p:nvPr>
        </p:nvSpPr>
        <p:spPr>
          <a:xfrm>
            <a:off x="1274400" y="17939680"/>
            <a:ext cx="19416900" cy="7904700"/>
          </a:xfrm>
          <a:prstGeom prst="rect">
            <a:avLst/>
          </a:prstGeom>
        </p:spPr>
        <p:txBody>
          <a:bodyPr anchorCtr="0" anchor="t" bIns="487600" lIns="487600" spcFirstLastPara="1" rIns="487600" wrap="square" tIns="487600">
            <a:norm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39" name="Google Shape;39;p9"/>
          <p:cNvSpPr txBox="1"/>
          <p:nvPr>
            <p:ph idx="2" type="body"/>
          </p:nvPr>
        </p:nvSpPr>
        <p:spPr>
          <a:xfrm>
            <a:off x="23709600" y="4634080"/>
            <a:ext cx="18417600" cy="23648700"/>
          </a:xfrm>
          <a:prstGeom prst="rect">
            <a:avLst/>
          </a:prstGeom>
        </p:spPr>
        <p:txBody>
          <a:bodyPr anchorCtr="0" anchor="ctr" bIns="487600" lIns="487600" spcFirstLastPara="1" rIns="487600" wrap="square" tIns="487600">
            <a:normAutofit/>
          </a:bodyPr>
          <a:lstStyle>
            <a:lvl1pPr indent="-838200" lvl="0" marL="457200">
              <a:spcBef>
                <a:spcPts val="0"/>
              </a:spcBef>
              <a:spcAft>
                <a:spcPts val="0"/>
              </a:spcAft>
              <a:buSzPts val="9600"/>
              <a:buChar char="●"/>
              <a:defRPr/>
            </a:lvl1pPr>
            <a:lvl2pPr indent="-704850" lvl="1" marL="914400">
              <a:spcBef>
                <a:spcPts val="0"/>
              </a:spcBef>
              <a:spcAft>
                <a:spcPts val="0"/>
              </a:spcAft>
              <a:buSzPts val="7500"/>
              <a:buChar char="○"/>
              <a:defRPr/>
            </a:lvl2pPr>
            <a:lvl3pPr indent="-704850" lvl="2" marL="1371600">
              <a:spcBef>
                <a:spcPts val="0"/>
              </a:spcBef>
              <a:spcAft>
                <a:spcPts val="0"/>
              </a:spcAft>
              <a:buSzPts val="7500"/>
              <a:buChar char="■"/>
              <a:defRPr/>
            </a:lvl3pPr>
            <a:lvl4pPr indent="-704850" lvl="3" marL="1828800">
              <a:spcBef>
                <a:spcPts val="0"/>
              </a:spcBef>
              <a:spcAft>
                <a:spcPts val="0"/>
              </a:spcAft>
              <a:buSzPts val="7500"/>
              <a:buChar char="●"/>
              <a:defRPr/>
            </a:lvl4pPr>
            <a:lvl5pPr indent="-704850" lvl="4" marL="2286000">
              <a:spcBef>
                <a:spcPts val="0"/>
              </a:spcBef>
              <a:spcAft>
                <a:spcPts val="0"/>
              </a:spcAft>
              <a:buSzPts val="7500"/>
              <a:buChar char="○"/>
              <a:defRPr/>
            </a:lvl5pPr>
            <a:lvl6pPr indent="-704850" lvl="5" marL="2743200">
              <a:spcBef>
                <a:spcPts val="0"/>
              </a:spcBef>
              <a:spcAft>
                <a:spcPts val="0"/>
              </a:spcAft>
              <a:buSzPts val="7500"/>
              <a:buChar char="■"/>
              <a:defRPr/>
            </a:lvl6pPr>
            <a:lvl7pPr indent="-704850" lvl="6" marL="3200400">
              <a:spcBef>
                <a:spcPts val="0"/>
              </a:spcBef>
              <a:spcAft>
                <a:spcPts val="0"/>
              </a:spcAft>
              <a:buSzPts val="7500"/>
              <a:buChar char="●"/>
              <a:defRPr/>
            </a:lvl7pPr>
            <a:lvl8pPr indent="-704850" lvl="7" marL="3657600">
              <a:spcBef>
                <a:spcPts val="0"/>
              </a:spcBef>
              <a:spcAft>
                <a:spcPts val="0"/>
              </a:spcAft>
              <a:buSzPts val="7500"/>
              <a:buChar char="○"/>
              <a:defRPr/>
            </a:lvl8pPr>
            <a:lvl9pPr indent="-704850" lvl="8" marL="4114800">
              <a:spcBef>
                <a:spcPts val="0"/>
              </a:spcBef>
              <a:spcAft>
                <a:spcPts val="0"/>
              </a:spcAft>
              <a:buSzPts val="7500"/>
              <a:buChar char="■"/>
              <a:defRPr/>
            </a:lvl9pPr>
          </a:lstStyle>
          <a:p/>
        </p:txBody>
      </p:sp>
      <p:sp>
        <p:nvSpPr>
          <p:cNvPr id="40" name="Google Shape;40;p9"/>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496160" y="27075680"/>
            <a:ext cx="28794300" cy="3872700"/>
          </a:xfrm>
          <a:prstGeom prst="rect">
            <a:avLst/>
          </a:prstGeom>
        </p:spPr>
        <p:txBody>
          <a:bodyPr anchorCtr="0" anchor="ctr" bIns="487600" lIns="487600" spcFirstLastPara="1" rIns="487600" wrap="square" tIns="487600">
            <a:normAutofit/>
          </a:bodyPr>
          <a:lstStyle>
            <a:lvl1pPr indent="-228600" lvl="0" marL="457200">
              <a:lnSpc>
                <a:spcPct val="100000"/>
              </a:lnSpc>
              <a:spcBef>
                <a:spcPts val="0"/>
              </a:spcBef>
              <a:spcAft>
                <a:spcPts val="0"/>
              </a:spcAft>
              <a:buSzPts val="9600"/>
              <a:buNone/>
              <a:defRPr/>
            </a:lvl1pPr>
          </a:lstStyle>
          <a:p/>
        </p:txBody>
      </p:sp>
      <p:sp>
        <p:nvSpPr>
          <p:cNvPr id="43" name="Google Shape;43;p10"/>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496160" y="2848160"/>
            <a:ext cx="40899000" cy="3665400"/>
          </a:xfrm>
          <a:prstGeom prst="rect">
            <a:avLst/>
          </a:prstGeom>
          <a:noFill/>
          <a:ln>
            <a:noFill/>
          </a:ln>
        </p:spPr>
        <p:txBody>
          <a:bodyPr anchorCtr="0" anchor="t" bIns="487600" lIns="487600" spcFirstLastPara="1" rIns="487600" wrap="square" tIns="487600">
            <a:normAutofit/>
          </a:bodyPr>
          <a:lstStyle>
            <a:lvl1pPr lvl="0">
              <a:spcBef>
                <a:spcPts val="0"/>
              </a:spcBef>
              <a:spcAft>
                <a:spcPts val="0"/>
              </a:spcAft>
              <a:buClr>
                <a:schemeClr val="dk1"/>
              </a:buClr>
              <a:buSzPts val="14900"/>
              <a:buNone/>
              <a:defRPr sz="14900">
                <a:solidFill>
                  <a:schemeClr val="dk1"/>
                </a:solidFill>
              </a:defRPr>
            </a:lvl1pPr>
            <a:lvl2pPr lvl="1">
              <a:spcBef>
                <a:spcPts val="0"/>
              </a:spcBef>
              <a:spcAft>
                <a:spcPts val="0"/>
              </a:spcAft>
              <a:buClr>
                <a:schemeClr val="dk1"/>
              </a:buClr>
              <a:buSzPts val="14900"/>
              <a:buNone/>
              <a:defRPr sz="14900">
                <a:solidFill>
                  <a:schemeClr val="dk1"/>
                </a:solidFill>
              </a:defRPr>
            </a:lvl2pPr>
            <a:lvl3pPr lvl="2">
              <a:spcBef>
                <a:spcPts val="0"/>
              </a:spcBef>
              <a:spcAft>
                <a:spcPts val="0"/>
              </a:spcAft>
              <a:buClr>
                <a:schemeClr val="dk1"/>
              </a:buClr>
              <a:buSzPts val="14900"/>
              <a:buNone/>
              <a:defRPr sz="14900">
                <a:solidFill>
                  <a:schemeClr val="dk1"/>
                </a:solidFill>
              </a:defRPr>
            </a:lvl3pPr>
            <a:lvl4pPr lvl="3">
              <a:spcBef>
                <a:spcPts val="0"/>
              </a:spcBef>
              <a:spcAft>
                <a:spcPts val="0"/>
              </a:spcAft>
              <a:buClr>
                <a:schemeClr val="dk1"/>
              </a:buClr>
              <a:buSzPts val="14900"/>
              <a:buNone/>
              <a:defRPr sz="14900">
                <a:solidFill>
                  <a:schemeClr val="dk1"/>
                </a:solidFill>
              </a:defRPr>
            </a:lvl4pPr>
            <a:lvl5pPr lvl="4">
              <a:spcBef>
                <a:spcPts val="0"/>
              </a:spcBef>
              <a:spcAft>
                <a:spcPts val="0"/>
              </a:spcAft>
              <a:buClr>
                <a:schemeClr val="dk1"/>
              </a:buClr>
              <a:buSzPts val="14900"/>
              <a:buNone/>
              <a:defRPr sz="14900">
                <a:solidFill>
                  <a:schemeClr val="dk1"/>
                </a:solidFill>
              </a:defRPr>
            </a:lvl5pPr>
            <a:lvl6pPr lvl="5">
              <a:spcBef>
                <a:spcPts val="0"/>
              </a:spcBef>
              <a:spcAft>
                <a:spcPts val="0"/>
              </a:spcAft>
              <a:buClr>
                <a:schemeClr val="dk1"/>
              </a:buClr>
              <a:buSzPts val="14900"/>
              <a:buNone/>
              <a:defRPr sz="14900">
                <a:solidFill>
                  <a:schemeClr val="dk1"/>
                </a:solidFill>
              </a:defRPr>
            </a:lvl6pPr>
            <a:lvl7pPr lvl="6">
              <a:spcBef>
                <a:spcPts val="0"/>
              </a:spcBef>
              <a:spcAft>
                <a:spcPts val="0"/>
              </a:spcAft>
              <a:buClr>
                <a:schemeClr val="dk1"/>
              </a:buClr>
              <a:buSzPts val="14900"/>
              <a:buNone/>
              <a:defRPr sz="14900">
                <a:solidFill>
                  <a:schemeClr val="dk1"/>
                </a:solidFill>
              </a:defRPr>
            </a:lvl7pPr>
            <a:lvl8pPr lvl="7">
              <a:spcBef>
                <a:spcPts val="0"/>
              </a:spcBef>
              <a:spcAft>
                <a:spcPts val="0"/>
              </a:spcAft>
              <a:buClr>
                <a:schemeClr val="dk1"/>
              </a:buClr>
              <a:buSzPts val="14900"/>
              <a:buNone/>
              <a:defRPr sz="14900">
                <a:solidFill>
                  <a:schemeClr val="dk1"/>
                </a:solidFill>
              </a:defRPr>
            </a:lvl8pPr>
            <a:lvl9pPr lvl="8">
              <a:spcBef>
                <a:spcPts val="0"/>
              </a:spcBef>
              <a:spcAft>
                <a:spcPts val="0"/>
              </a:spcAft>
              <a:buClr>
                <a:schemeClr val="dk1"/>
              </a:buClr>
              <a:buSzPts val="14900"/>
              <a:buNone/>
              <a:defRPr sz="14900">
                <a:solidFill>
                  <a:schemeClr val="dk1"/>
                </a:solidFill>
              </a:defRPr>
            </a:lvl9pPr>
          </a:lstStyle>
          <a:p/>
        </p:txBody>
      </p:sp>
      <p:sp>
        <p:nvSpPr>
          <p:cNvPr id="7" name="Google Shape;7;p1"/>
          <p:cNvSpPr txBox="1"/>
          <p:nvPr>
            <p:ph idx="1" type="body"/>
          </p:nvPr>
        </p:nvSpPr>
        <p:spPr>
          <a:xfrm>
            <a:off x="1496160" y="7375840"/>
            <a:ext cx="40899000" cy="21864900"/>
          </a:xfrm>
          <a:prstGeom prst="rect">
            <a:avLst/>
          </a:prstGeom>
          <a:noFill/>
          <a:ln>
            <a:noFill/>
          </a:ln>
        </p:spPr>
        <p:txBody>
          <a:bodyPr anchorCtr="0" anchor="t" bIns="487600" lIns="487600" spcFirstLastPara="1" rIns="487600" wrap="square" tIns="487600">
            <a:normAutofit/>
          </a:bodyPr>
          <a:lstStyle>
            <a:lvl1pPr indent="-838200" lvl="0" marL="457200">
              <a:lnSpc>
                <a:spcPct val="115000"/>
              </a:lnSpc>
              <a:spcBef>
                <a:spcPts val="0"/>
              </a:spcBef>
              <a:spcAft>
                <a:spcPts val="0"/>
              </a:spcAft>
              <a:buClr>
                <a:schemeClr val="dk2"/>
              </a:buClr>
              <a:buSzPts val="9600"/>
              <a:buChar char="●"/>
              <a:defRPr sz="9600">
                <a:solidFill>
                  <a:schemeClr val="dk2"/>
                </a:solidFill>
              </a:defRPr>
            </a:lvl1pPr>
            <a:lvl2pPr indent="-704850" lvl="1" marL="914400">
              <a:lnSpc>
                <a:spcPct val="115000"/>
              </a:lnSpc>
              <a:spcBef>
                <a:spcPts val="0"/>
              </a:spcBef>
              <a:spcAft>
                <a:spcPts val="0"/>
              </a:spcAft>
              <a:buClr>
                <a:schemeClr val="dk2"/>
              </a:buClr>
              <a:buSzPts val="7500"/>
              <a:buChar char="○"/>
              <a:defRPr sz="7500">
                <a:solidFill>
                  <a:schemeClr val="dk2"/>
                </a:solidFill>
              </a:defRPr>
            </a:lvl2pPr>
            <a:lvl3pPr indent="-704850" lvl="2" marL="1371600">
              <a:lnSpc>
                <a:spcPct val="115000"/>
              </a:lnSpc>
              <a:spcBef>
                <a:spcPts val="0"/>
              </a:spcBef>
              <a:spcAft>
                <a:spcPts val="0"/>
              </a:spcAft>
              <a:buClr>
                <a:schemeClr val="dk2"/>
              </a:buClr>
              <a:buSzPts val="7500"/>
              <a:buChar char="■"/>
              <a:defRPr sz="7500">
                <a:solidFill>
                  <a:schemeClr val="dk2"/>
                </a:solidFill>
              </a:defRPr>
            </a:lvl3pPr>
            <a:lvl4pPr indent="-704850" lvl="3" marL="1828800">
              <a:lnSpc>
                <a:spcPct val="115000"/>
              </a:lnSpc>
              <a:spcBef>
                <a:spcPts val="0"/>
              </a:spcBef>
              <a:spcAft>
                <a:spcPts val="0"/>
              </a:spcAft>
              <a:buClr>
                <a:schemeClr val="dk2"/>
              </a:buClr>
              <a:buSzPts val="7500"/>
              <a:buChar char="●"/>
              <a:defRPr sz="7500">
                <a:solidFill>
                  <a:schemeClr val="dk2"/>
                </a:solidFill>
              </a:defRPr>
            </a:lvl4pPr>
            <a:lvl5pPr indent="-704850" lvl="4" marL="2286000">
              <a:lnSpc>
                <a:spcPct val="115000"/>
              </a:lnSpc>
              <a:spcBef>
                <a:spcPts val="0"/>
              </a:spcBef>
              <a:spcAft>
                <a:spcPts val="0"/>
              </a:spcAft>
              <a:buClr>
                <a:schemeClr val="dk2"/>
              </a:buClr>
              <a:buSzPts val="7500"/>
              <a:buChar char="○"/>
              <a:defRPr sz="7500">
                <a:solidFill>
                  <a:schemeClr val="dk2"/>
                </a:solidFill>
              </a:defRPr>
            </a:lvl5pPr>
            <a:lvl6pPr indent="-704850" lvl="5" marL="2743200">
              <a:lnSpc>
                <a:spcPct val="115000"/>
              </a:lnSpc>
              <a:spcBef>
                <a:spcPts val="0"/>
              </a:spcBef>
              <a:spcAft>
                <a:spcPts val="0"/>
              </a:spcAft>
              <a:buClr>
                <a:schemeClr val="dk2"/>
              </a:buClr>
              <a:buSzPts val="7500"/>
              <a:buChar char="■"/>
              <a:defRPr sz="7500">
                <a:solidFill>
                  <a:schemeClr val="dk2"/>
                </a:solidFill>
              </a:defRPr>
            </a:lvl6pPr>
            <a:lvl7pPr indent="-704850" lvl="6" marL="3200400">
              <a:lnSpc>
                <a:spcPct val="115000"/>
              </a:lnSpc>
              <a:spcBef>
                <a:spcPts val="0"/>
              </a:spcBef>
              <a:spcAft>
                <a:spcPts val="0"/>
              </a:spcAft>
              <a:buClr>
                <a:schemeClr val="dk2"/>
              </a:buClr>
              <a:buSzPts val="7500"/>
              <a:buChar char="●"/>
              <a:defRPr sz="7500">
                <a:solidFill>
                  <a:schemeClr val="dk2"/>
                </a:solidFill>
              </a:defRPr>
            </a:lvl7pPr>
            <a:lvl8pPr indent="-704850" lvl="7" marL="3657600">
              <a:lnSpc>
                <a:spcPct val="115000"/>
              </a:lnSpc>
              <a:spcBef>
                <a:spcPts val="0"/>
              </a:spcBef>
              <a:spcAft>
                <a:spcPts val="0"/>
              </a:spcAft>
              <a:buClr>
                <a:schemeClr val="dk2"/>
              </a:buClr>
              <a:buSzPts val="7500"/>
              <a:buChar char="○"/>
              <a:defRPr sz="7500">
                <a:solidFill>
                  <a:schemeClr val="dk2"/>
                </a:solidFill>
              </a:defRPr>
            </a:lvl8pPr>
            <a:lvl9pPr indent="-704850" lvl="8" marL="4114800">
              <a:lnSpc>
                <a:spcPct val="115000"/>
              </a:lnSpc>
              <a:spcBef>
                <a:spcPts val="0"/>
              </a:spcBef>
              <a:spcAft>
                <a:spcPts val="0"/>
              </a:spcAft>
              <a:buClr>
                <a:schemeClr val="dk2"/>
              </a:buClr>
              <a:buSzPts val="7500"/>
              <a:buChar char="■"/>
              <a:defRPr sz="7500">
                <a:solidFill>
                  <a:schemeClr val="dk2"/>
                </a:solidFill>
              </a:defRPr>
            </a:lvl9pPr>
          </a:lstStyle>
          <a:p/>
        </p:txBody>
      </p:sp>
      <p:sp>
        <p:nvSpPr>
          <p:cNvPr id="8" name="Google Shape;8;p1"/>
          <p:cNvSpPr txBox="1"/>
          <p:nvPr>
            <p:ph idx="12" type="sldNum"/>
          </p:nvPr>
        </p:nvSpPr>
        <p:spPr>
          <a:xfrm>
            <a:off x="40667798" y="29844588"/>
            <a:ext cx="2633700" cy="2519100"/>
          </a:xfrm>
          <a:prstGeom prst="rect">
            <a:avLst/>
          </a:prstGeom>
          <a:noFill/>
          <a:ln>
            <a:noFill/>
          </a:ln>
        </p:spPr>
        <p:txBody>
          <a:bodyPr anchorCtr="0" anchor="ctr" bIns="487600" lIns="487600" spcFirstLastPara="1" rIns="487600" wrap="square" tIns="487600">
            <a:normAutofit/>
          </a:bodyPr>
          <a:lstStyle>
            <a:lvl1pPr lvl="0" algn="r">
              <a:buNone/>
              <a:defRPr sz="5300">
                <a:solidFill>
                  <a:schemeClr val="dk2"/>
                </a:solidFill>
              </a:defRPr>
            </a:lvl1pPr>
            <a:lvl2pPr lvl="1" algn="r">
              <a:buNone/>
              <a:defRPr sz="5300">
                <a:solidFill>
                  <a:schemeClr val="dk2"/>
                </a:solidFill>
              </a:defRPr>
            </a:lvl2pPr>
            <a:lvl3pPr lvl="2" algn="r">
              <a:buNone/>
              <a:defRPr sz="5300">
                <a:solidFill>
                  <a:schemeClr val="dk2"/>
                </a:solidFill>
              </a:defRPr>
            </a:lvl3pPr>
            <a:lvl4pPr lvl="3" algn="r">
              <a:buNone/>
              <a:defRPr sz="5300">
                <a:solidFill>
                  <a:schemeClr val="dk2"/>
                </a:solidFill>
              </a:defRPr>
            </a:lvl4pPr>
            <a:lvl5pPr lvl="4" algn="r">
              <a:buNone/>
              <a:defRPr sz="5300">
                <a:solidFill>
                  <a:schemeClr val="dk2"/>
                </a:solidFill>
              </a:defRPr>
            </a:lvl5pPr>
            <a:lvl6pPr lvl="5" algn="r">
              <a:buNone/>
              <a:defRPr sz="5300">
                <a:solidFill>
                  <a:schemeClr val="dk2"/>
                </a:solidFill>
              </a:defRPr>
            </a:lvl6pPr>
            <a:lvl7pPr lvl="6" algn="r">
              <a:buNone/>
              <a:defRPr sz="5300">
                <a:solidFill>
                  <a:schemeClr val="dk2"/>
                </a:solidFill>
              </a:defRPr>
            </a:lvl7pPr>
            <a:lvl8pPr lvl="7" algn="r">
              <a:buNone/>
              <a:defRPr sz="5300">
                <a:solidFill>
                  <a:schemeClr val="dk2"/>
                </a:solidFill>
              </a:defRPr>
            </a:lvl8pPr>
            <a:lvl9pPr lvl="8" algn="r">
              <a:buNone/>
              <a:defRPr sz="5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hyperlink" Target="https://www.brookings.edu/wp-content/uploads/2018/10/Looney_Opportunity-Zones_final.pdf" TargetMode="External"/><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403050" y="-397575"/>
            <a:ext cx="44697300" cy="54189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487600" lIns="487600" spcFirstLastPara="1" rIns="487600" wrap="square" tIns="487600">
            <a:noAutofit/>
          </a:bodyPr>
          <a:lstStyle/>
          <a:p>
            <a:pPr indent="0" lvl="0" marL="0" rtl="0" algn="ctr">
              <a:lnSpc>
                <a:spcPct val="100000"/>
              </a:lnSpc>
              <a:spcBef>
                <a:spcPts val="0"/>
              </a:spcBef>
              <a:spcAft>
                <a:spcPts val="0"/>
              </a:spcAft>
              <a:buNone/>
            </a:pPr>
            <a:r>
              <a:rPr b="1" lang="en" sz="9900">
                <a:solidFill>
                  <a:srgbClr val="0E101A"/>
                </a:solidFill>
                <a:latin typeface="Georgia"/>
                <a:ea typeface="Georgia"/>
                <a:cs typeface="Georgia"/>
                <a:sym typeface="Georgia"/>
              </a:rPr>
              <a:t>Two Sides of Justice: Balancing between </a:t>
            </a:r>
            <a:endParaRPr b="1" sz="9900">
              <a:solidFill>
                <a:srgbClr val="0E101A"/>
              </a:solidFill>
              <a:latin typeface="Georgia"/>
              <a:ea typeface="Georgia"/>
              <a:cs typeface="Georgia"/>
              <a:sym typeface="Georgia"/>
            </a:endParaRPr>
          </a:p>
          <a:p>
            <a:pPr indent="0" lvl="0" marL="0" rtl="0" algn="ctr">
              <a:lnSpc>
                <a:spcPct val="100000"/>
              </a:lnSpc>
              <a:spcBef>
                <a:spcPts val="0"/>
              </a:spcBef>
              <a:spcAft>
                <a:spcPts val="0"/>
              </a:spcAft>
              <a:buNone/>
            </a:pPr>
            <a:r>
              <a:rPr b="1" lang="en" sz="9900">
                <a:solidFill>
                  <a:srgbClr val="0E101A"/>
                </a:solidFill>
                <a:latin typeface="Georgia"/>
                <a:ea typeface="Georgia"/>
                <a:cs typeface="Georgia"/>
                <a:sym typeface="Georgia"/>
              </a:rPr>
              <a:t>Environmental and Economic Justice for Sustainable Communities</a:t>
            </a:r>
            <a:endParaRPr b="1" sz="9900">
              <a:solidFill>
                <a:srgbClr val="0E101A"/>
              </a:solidFill>
              <a:latin typeface="Georgia"/>
              <a:ea typeface="Georgia"/>
              <a:cs typeface="Georgia"/>
              <a:sym typeface="Georgia"/>
            </a:endParaRPr>
          </a:p>
          <a:p>
            <a:pPr indent="0" lvl="0" marL="0" rtl="0" algn="ctr">
              <a:lnSpc>
                <a:spcPct val="100000"/>
              </a:lnSpc>
              <a:spcBef>
                <a:spcPts val="0"/>
              </a:spcBef>
              <a:spcAft>
                <a:spcPts val="0"/>
              </a:spcAft>
              <a:buNone/>
            </a:pPr>
            <a:r>
              <a:rPr lang="en" sz="6700" u="sng">
                <a:solidFill>
                  <a:srgbClr val="0E101A"/>
                </a:solidFill>
                <a:latin typeface="Georgia"/>
                <a:ea typeface="Georgia"/>
                <a:cs typeface="Georgia"/>
                <a:sym typeface="Georgia"/>
              </a:rPr>
              <a:t>Danielle Fonsing</a:t>
            </a:r>
            <a:r>
              <a:rPr lang="en" sz="6700">
                <a:solidFill>
                  <a:srgbClr val="0E101A"/>
                </a:solidFill>
                <a:latin typeface="Georgia"/>
                <a:ea typeface="Georgia"/>
                <a:cs typeface="Georgia"/>
                <a:sym typeface="Georgia"/>
              </a:rPr>
              <a:t> | </a:t>
            </a:r>
            <a:r>
              <a:rPr lang="en" sz="6700" u="sng">
                <a:solidFill>
                  <a:srgbClr val="0E101A"/>
                </a:solidFill>
                <a:latin typeface="Georgia"/>
                <a:ea typeface="Georgia"/>
                <a:cs typeface="Georgia"/>
                <a:sym typeface="Georgia"/>
              </a:rPr>
              <a:t>Zoe Pettigrew</a:t>
            </a:r>
            <a:r>
              <a:rPr lang="en" sz="6700">
                <a:solidFill>
                  <a:srgbClr val="0E101A"/>
                </a:solidFill>
                <a:latin typeface="Georgia"/>
                <a:ea typeface="Georgia"/>
                <a:cs typeface="Georgia"/>
                <a:sym typeface="Georgia"/>
              </a:rPr>
              <a:t> | Heewon Lee</a:t>
            </a:r>
            <a:endParaRPr sz="6700">
              <a:solidFill>
                <a:srgbClr val="0E101A"/>
              </a:solidFill>
              <a:latin typeface="Georgia"/>
              <a:ea typeface="Georgia"/>
              <a:cs typeface="Georgia"/>
              <a:sym typeface="Georgia"/>
            </a:endParaRPr>
          </a:p>
          <a:p>
            <a:pPr indent="0" lvl="0" marL="0" rtl="0" algn="ctr">
              <a:lnSpc>
                <a:spcPct val="100000"/>
              </a:lnSpc>
              <a:spcBef>
                <a:spcPts val="0"/>
              </a:spcBef>
              <a:spcAft>
                <a:spcPts val="0"/>
              </a:spcAft>
              <a:buClr>
                <a:schemeClr val="dk1"/>
              </a:buClr>
              <a:buSzPts val="1100"/>
              <a:buFont typeface="Arial"/>
              <a:buNone/>
            </a:pPr>
            <a:r>
              <a:rPr lang="en" sz="6700">
                <a:solidFill>
                  <a:srgbClr val="0E101A"/>
                </a:solidFill>
                <a:latin typeface="Georgia"/>
                <a:ea typeface="Georgia"/>
                <a:cs typeface="Georgia"/>
                <a:sym typeface="Georgia"/>
              </a:rPr>
              <a:t>Askew School of Public Administration and Policy, Florida State University</a:t>
            </a:r>
            <a:endParaRPr sz="6700">
              <a:solidFill>
                <a:srgbClr val="0E101A"/>
              </a:solidFill>
              <a:latin typeface="Georgia"/>
              <a:ea typeface="Georgia"/>
              <a:cs typeface="Georgia"/>
              <a:sym typeface="Georgia"/>
            </a:endParaRPr>
          </a:p>
        </p:txBody>
      </p:sp>
      <p:pic>
        <p:nvPicPr>
          <p:cNvPr id="55" name="Google Shape;55;p13"/>
          <p:cNvPicPr preferRelativeResize="0"/>
          <p:nvPr/>
        </p:nvPicPr>
        <p:blipFill>
          <a:blip r:embed="rId4">
            <a:alphaModFix/>
          </a:blip>
          <a:stretch>
            <a:fillRect/>
          </a:stretch>
        </p:blipFill>
        <p:spPr>
          <a:xfrm>
            <a:off x="37861775" y="1513425"/>
            <a:ext cx="4963725" cy="4311176"/>
          </a:xfrm>
          <a:prstGeom prst="rect">
            <a:avLst/>
          </a:prstGeom>
          <a:noFill/>
          <a:ln>
            <a:noFill/>
          </a:ln>
        </p:spPr>
      </p:pic>
      <p:pic>
        <p:nvPicPr>
          <p:cNvPr id="56" name="Google Shape;56;p13"/>
          <p:cNvPicPr preferRelativeResize="0"/>
          <p:nvPr/>
        </p:nvPicPr>
        <p:blipFill>
          <a:blip r:embed="rId5">
            <a:alphaModFix/>
          </a:blip>
          <a:stretch>
            <a:fillRect/>
          </a:stretch>
        </p:blipFill>
        <p:spPr>
          <a:xfrm>
            <a:off x="2570025" y="2701425"/>
            <a:ext cx="2170325" cy="2167501"/>
          </a:xfrm>
          <a:prstGeom prst="rect">
            <a:avLst/>
          </a:prstGeom>
          <a:noFill/>
          <a:ln>
            <a:noFill/>
          </a:ln>
        </p:spPr>
      </p:pic>
      <p:grpSp>
        <p:nvGrpSpPr>
          <p:cNvPr id="57" name="Google Shape;57;p13"/>
          <p:cNvGrpSpPr/>
          <p:nvPr/>
        </p:nvGrpSpPr>
        <p:grpSpPr>
          <a:xfrm>
            <a:off x="402727" y="16431650"/>
            <a:ext cx="15096929" cy="8523883"/>
            <a:chOff x="7717888" y="19450177"/>
            <a:chExt cx="7146475" cy="2453339"/>
          </a:xfrm>
        </p:grpSpPr>
        <p:sp>
          <p:nvSpPr>
            <p:cNvPr id="58" name="Google Shape;58;p13"/>
            <p:cNvSpPr/>
            <p:nvPr/>
          </p:nvSpPr>
          <p:spPr>
            <a:xfrm>
              <a:off x="7717888" y="20212134"/>
              <a:ext cx="1282500" cy="891000"/>
            </a:xfrm>
            <a:prstGeom prst="rect">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latin typeface="Georgia"/>
                  <a:ea typeface="Georgia"/>
                  <a:cs typeface="Georgia"/>
                  <a:sym typeface="Georgia"/>
                </a:rPr>
                <a:t>Urban Revitalization Program</a:t>
              </a:r>
              <a:endParaRPr sz="3200">
                <a:latin typeface="Georgia"/>
                <a:ea typeface="Georgia"/>
                <a:cs typeface="Georgia"/>
                <a:sym typeface="Georgia"/>
              </a:endParaRPr>
            </a:p>
          </p:txBody>
        </p:sp>
        <p:sp>
          <p:nvSpPr>
            <p:cNvPr id="59" name="Google Shape;59;p13"/>
            <p:cNvSpPr/>
            <p:nvPr/>
          </p:nvSpPr>
          <p:spPr>
            <a:xfrm rot="-1426864">
              <a:off x="10926955" y="20309676"/>
              <a:ext cx="278988" cy="167716"/>
            </a:xfrm>
            <a:prstGeom prst="rightArrow">
              <a:avLst>
                <a:gd fmla="val 50000" name="adj1"/>
                <a:gd fmla="val 5000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11363824" y="19982025"/>
              <a:ext cx="1582800" cy="544200"/>
            </a:xfrm>
            <a:prstGeom prst="rect">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latin typeface="Georgia"/>
                  <a:ea typeface="Georgia"/>
                  <a:cs typeface="Georgia"/>
                  <a:sym typeface="Georgia"/>
                </a:rPr>
                <a:t>Marginalized Communities</a:t>
              </a:r>
              <a:endParaRPr sz="3200">
                <a:latin typeface="Georgia"/>
                <a:ea typeface="Georgia"/>
                <a:cs typeface="Georgia"/>
                <a:sym typeface="Georgia"/>
              </a:endParaRPr>
            </a:p>
          </p:txBody>
        </p:sp>
        <p:sp>
          <p:nvSpPr>
            <p:cNvPr id="61" name="Google Shape;61;p13"/>
            <p:cNvSpPr/>
            <p:nvPr/>
          </p:nvSpPr>
          <p:spPr>
            <a:xfrm flipH="1" rot="-9373136">
              <a:off x="10926955" y="20837981"/>
              <a:ext cx="278988" cy="167716"/>
            </a:xfrm>
            <a:prstGeom prst="rightArrow">
              <a:avLst>
                <a:gd fmla="val 50000" name="adj1"/>
                <a:gd fmla="val 5000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11363825" y="20789025"/>
              <a:ext cx="1582800" cy="544200"/>
            </a:xfrm>
            <a:prstGeom prst="rect">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latin typeface="Georgia"/>
                  <a:ea typeface="Georgia"/>
                  <a:cs typeface="Georgia"/>
                  <a:sym typeface="Georgia"/>
                </a:rPr>
                <a:t>Non Marginalized Communities</a:t>
              </a:r>
              <a:endParaRPr sz="3200">
                <a:latin typeface="Georgia"/>
                <a:ea typeface="Georgia"/>
                <a:cs typeface="Georgia"/>
                <a:sym typeface="Georgia"/>
              </a:endParaRPr>
            </a:p>
          </p:txBody>
        </p:sp>
        <p:sp>
          <p:nvSpPr>
            <p:cNvPr id="63" name="Google Shape;63;p13"/>
            <p:cNvSpPr/>
            <p:nvPr/>
          </p:nvSpPr>
          <p:spPr>
            <a:xfrm>
              <a:off x="13496443" y="20827422"/>
              <a:ext cx="1365900" cy="324900"/>
            </a:xfrm>
            <a:prstGeom prst="rect">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latin typeface="Georgia"/>
                  <a:ea typeface="Georgia"/>
                  <a:cs typeface="Georgia"/>
                  <a:sym typeface="Georgia"/>
                </a:rPr>
                <a:t>Economic Development</a:t>
              </a:r>
              <a:endParaRPr sz="2900">
                <a:latin typeface="Georgia"/>
                <a:ea typeface="Georgia"/>
                <a:cs typeface="Georgia"/>
                <a:sym typeface="Georgia"/>
              </a:endParaRPr>
            </a:p>
          </p:txBody>
        </p:sp>
        <p:sp>
          <p:nvSpPr>
            <p:cNvPr id="64" name="Google Shape;64;p13"/>
            <p:cNvSpPr/>
            <p:nvPr/>
          </p:nvSpPr>
          <p:spPr>
            <a:xfrm>
              <a:off x="13496443" y="21203019"/>
              <a:ext cx="1365900" cy="324900"/>
            </a:xfrm>
            <a:prstGeom prst="rect">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Georgia"/>
                  <a:ea typeface="Georgia"/>
                  <a:cs typeface="Georgia"/>
                  <a:sym typeface="Georgia"/>
                </a:rPr>
                <a:t>Environmental Protection</a:t>
              </a:r>
              <a:endParaRPr sz="3000">
                <a:latin typeface="Georgia"/>
                <a:ea typeface="Georgia"/>
                <a:cs typeface="Georgia"/>
                <a:sym typeface="Georgia"/>
              </a:endParaRPr>
            </a:p>
          </p:txBody>
        </p:sp>
        <p:sp>
          <p:nvSpPr>
            <p:cNvPr id="65" name="Google Shape;65;p13"/>
            <p:cNvSpPr/>
            <p:nvPr/>
          </p:nvSpPr>
          <p:spPr>
            <a:xfrm>
              <a:off x="13496443" y="21578616"/>
              <a:ext cx="1365900" cy="324900"/>
            </a:xfrm>
            <a:prstGeom prst="rect">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Georgia"/>
                  <a:ea typeface="Georgia"/>
                  <a:cs typeface="Georgia"/>
                  <a:sym typeface="Georgia"/>
                </a:rPr>
                <a:t>Social Equity</a:t>
              </a:r>
              <a:endParaRPr sz="3000">
                <a:latin typeface="Georgia"/>
                <a:ea typeface="Georgia"/>
                <a:cs typeface="Georgia"/>
                <a:sym typeface="Georgia"/>
              </a:endParaRPr>
            </a:p>
          </p:txBody>
        </p:sp>
        <p:sp>
          <p:nvSpPr>
            <p:cNvPr id="66" name="Google Shape;66;p13"/>
            <p:cNvSpPr/>
            <p:nvPr/>
          </p:nvSpPr>
          <p:spPr>
            <a:xfrm>
              <a:off x="9486563" y="20212134"/>
              <a:ext cx="1282500" cy="891000"/>
            </a:xfrm>
            <a:prstGeom prst="rect">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latin typeface="Georgia"/>
                  <a:ea typeface="Georgia"/>
                  <a:cs typeface="Georgia"/>
                  <a:sym typeface="Georgia"/>
                </a:rPr>
                <a:t>Governor Opportunity Zone Designation</a:t>
              </a:r>
              <a:endParaRPr sz="3200">
                <a:latin typeface="Georgia"/>
                <a:ea typeface="Georgia"/>
                <a:cs typeface="Georgia"/>
                <a:sym typeface="Georgia"/>
              </a:endParaRPr>
            </a:p>
          </p:txBody>
        </p:sp>
        <p:sp>
          <p:nvSpPr>
            <p:cNvPr id="67" name="Google Shape;67;p13"/>
            <p:cNvSpPr/>
            <p:nvPr/>
          </p:nvSpPr>
          <p:spPr>
            <a:xfrm rot="22179">
              <a:off x="9103993" y="20573702"/>
              <a:ext cx="279006" cy="167700"/>
            </a:xfrm>
            <a:prstGeom prst="rightArrow">
              <a:avLst>
                <a:gd fmla="val 50000" name="adj1"/>
                <a:gd fmla="val 5000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rot="22179">
              <a:off x="13082043" y="20906027"/>
              <a:ext cx="279006" cy="167700"/>
            </a:xfrm>
            <a:prstGeom prst="rightArrow">
              <a:avLst>
                <a:gd fmla="val 50000" name="adj1"/>
                <a:gd fmla="val 5000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13581863" y="19450177"/>
              <a:ext cx="1282500" cy="324900"/>
            </a:xfrm>
            <a:prstGeom prst="rect">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Georgia"/>
                  <a:ea typeface="Georgia"/>
                  <a:cs typeface="Georgia"/>
                  <a:sym typeface="Georgia"/>
                </a:rPr>
                <a:t>Economic Development</a:t>
              </a:r>
              <a:endParaRPr sz="3000">
                <a:latin typeface="Georgia"/>
                <a:ea typeface="Georgia"/>
                <a:cs typeface="Georgia"/>
                <a:sym typeface="Georgia"/>
              </a:endParaRPr>
            </a:p>
          </p:txBody>
        </p:sp>
        <p:sp>
          <p:nvSpPr>
            <p:cNvPr id="70" name="Google Shape;70;p13"/>
            <p:cNvSpPr/>
            <p:nvPr/>
          </p:nvSpPr>
          <p:spPr>
            <a:xfrm>
              <a:off x="13581863" y="19825774"/>
              <a:ext cx="1282500" cy="324900"/>
            </a:xfrm>
            <a:prstGeom prst="rect">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latin typeface="Georgia"/>
                  <a:ea typeface="Georgia"/>
                  <a:cs typeface="Georgia"/>
                  <a:sym typeface="Georgia"/>
                </a:rPr>
                <a:t>Environmental Protection</a:t>
              </a:r>
              <a:endParaRPr sz="2900">
                <a:latin typeface="Georgia"/>
                <a:ea typeface="Georgia"/>
                <a:cs typeface="Georgia"/>
                <a:sym typeface="Georgia"/>
              </a:endParaRPr>
            </a:p>
          </p:txBody>
        </p:sp>
        <p:sp>
          <p:nvSpPr>
            <p:cNvPr id="71" name="Google Shape;71;p13"/>
            <p:cNvSpPr/>
            <p:nvPr/>
          </p:nvSpPr>
          <p:spPr>
            <a:xfrm>
              <a:off x="13581863" y="20201371"/>
              <a:ext cx="1282500" cy="324900"/>
            </a:xfrm>
            <a:prstGeom prst="rect">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Georgia"/>
                  <a:ea typeface="Georgia"/>
                  <a:cs typeface="Georgia"/>
                  <a:sym typeface="Georgia"/>
                </a:rPr>
                <a:t>Social Equity</a:t>
              </a:r>
              <a:endParaRPr sz="2800">
                <a:latin typeface="Georgia"/>
                <a:ea typeface="Georgia"/>
                <a:cs typeface="Georgia"/>
                <a:sym typeface="Georgia"/>
              </a:endParaRPr>
            </a:p>
          </p:txBody>
        </p:sp>
        <p:cxnSp>
          <p:nvCxnSpPr>
            <p:cNvPr id="72" name="Google Shape;72;p13"/>
            <p:cNvCxnSpPr>
              <a:endCxn id="69" idx="1"/>
            </p:cNvCxnSpPr>
            <p:nvPr/>
          </p:nvCxnSpPr>
          <p:spPr>
            <a:xfrm flipH="1" rot="10800000">
              <a:off x="12946763" y="19612627"/>
              <a:ext cx="635100" cy="622200"/>
            </a:xfrm>
            <a:prstGeom prst="straightConnector1">
              <a:avLst/>
            </a:prstGeom>
            <a:noFill/>
            <a:ln cap="flat" cmpd="sng" w="9525">
              <a:solidFill>
                <a:srgbClr val="595959"/>
              </a:solidFill>
              <a:prstDash val="dash"/>
              <a:round/>
              <a:headEnd len="med" w="med" type="none"/>
              <a:tailEnd len="med" w="med" type="triangle"/>
            </a:ln>
          </p:spPr>
        </p:cxnSp>
        <p:cxnSp>
          <p:nvCxnSpPr>
            <p:cNvPr id="73" name="Google Shape;73;p13"/>
            <p:cNvCxnSpPr>
              <a:stCxn id="60" idx="3"/>
              <a:endCxn id="70" idx="1"/>
            </p:cNvCxnSpPr>
            <p:nvPr/>
          </p:nvCxnSpPr>
          <p:spPr>
            <a:xfrm flipH="1" rot="10800000">
              <a:off x="12946624" y="19988325"/>
              <a:ext cx="635100" cy="265800"/>
            </a:xfrm>
            <a:prstGeom prst="straightConnector1">
              <a:avLst/>
            </a:prstGeom>
            <a:noFill/>
            <a:ln cap="flat" cmpd="sng" w="9525">
              <a:solidFill>
                <a:srgbClr val="595959"/>
              </a:solidFill>
              <a:prstDash val="dash"/>
              <a:round/>
              <a:headEnd len="med" w="med" type="none"/>
              <a:tailEnd len="med" w="med" type="triangle"/>
            </a:ln>
          </p:spPr>
        </p:cxnSp>
        <p:cxnSp>
          <p:nvCxnSpPr>
            <p:cNvPr id="74" name="Google Shape;74;p13"/>
            <p:cNvCxnSpPr>
              <a:stCxn id="60" idx="3"/>
              <a:endCxn id="71" idx="1"/>
            </p:cNvCxnSpPr>
            <p:nvPr/>
          </p:nvCxnSpPr>
          <p:spPr>
            <a:xfrm>
              <a:off x="12946624" y="20254125"/>
              <a:ext cx="635100" cy="109800"/>
            </a:xfrm>
            <a:prstGeom prst="straightConnector1">
              <a:avLst/>
            </a:prstGeom>
            <a:noFill/>
            <a:ln cap="flat" cmpd="sng" w="9525">
              <a:solidFill>
                <a:srgbClr val="595959"/>
              </a:solidFill>
              <a:prstDash val="dash"/>
              <a:round/>
              <a:headEnd len="med" w="med" type="none"/>
              <a:tailEnd len="med" w="med" type="triangle"/>
            </a:ln>
          </p:spPr>
        </p:cxnSp>
        <p:sp>
          <p:nvSpPr>
            <p:cNvPr id="75" name="Google Shape;75;p13"/>
            <p:cNvSpPr/>
            <p:nvPr/>
          </p:nvSpPr>
          <p:spPr>
            <a:xfrm rot="1177402">
              <a:off x="13031713" y="21211403"/>
              <a:ext cx="379650" cy="167743"/>
            </a:xfrm>
            <a:prstGeom prst="rightArrow">
              <a:avLst>
                <a:gd fmla="val 50000" name="adj1"/>
                <a:gd fmla="val 5000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rot="2071587">
              <a:off x="12954553" y="21532657"/>
              <a:ext cx="444612" cy="167830"/>
            </a:xfrm>
            <a:prstGeom prst="rightArrow">
              <a:avLst>
                <a:gd fmla="val 50000" name="adj1"/>
                <a:gd fmla="val 5000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3"/>
          <p:cNvSpPr/>
          <p:nvPr/>
        </p:nvSpPr>
        <p:spPr>
          <a:xfrm>
            <a:off x="402725" y="5442125"/>
            <a:ext cx="15092700" cy="9789900"/>
          </a:xfrm>
          <a:prstGeom prst="rect">
            <a:avLst/>
          </a:prstGeom>
          <a:solidFill>
            <a:srgbClr val="D9EAD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5000">
                <a:latin typeface="Georgia"/>
                <a:ea typeface="Georgia"/>
                <a:cs typeface="Georgia"/>
                <a:sym typeface="Georgia"/>
              </a:rPr>
              <a:t>Introduction</a:t>
            </a:r>
            <a:endParaRPr b="1" sz="5000">
              <a:latin typeface="Georgia"/>
              <a:ea typeface="Georgia"/>
              <a:cs typeface="Georgia"/>
              <a:sym typeface="Georgia"/>
            </a:endParaRPr>
          </a:p>
          <a:p>
            <a:pPr indent="-419100" lvl="0" marL="457200" rtl="0" algn="l">
              <a:lnSpc>
                <a:spcPct val="100000"/>
              </a:lnSpc>
              <a:spcBef>
                <a:spcPts val="0"/>
              </a:spcBef>
              <a:spcAft>
                <a:spcPts val="0"/>
              </a:spcAft>
              <a:buClr>
                <a:schemeClr val="dk1"/>
              </a:buClr>
              <a:buSzPts val="3000"/>
              <a:buFont typeface="Georgia"/>
              <a:buChar char="●"/>
            </a:pPr>
            <a:r>
              <a:rPr lang="en" sz="3000">
                <a:solidFill>
                  <a:srgbClr val="0E101A"/>
                </a:solidFill>
                <a:latin typeface="Georgia"/>
                <a:ea typeface="Georgia"/>
                <a:cs typeface="Georgia"/>
                <a:sym typeface="Georgia"/>
              </a:rPr>
              <a:t>In the United States, governments from all levels have created policies in efforts to balance the three pillars of sustainability: economic development, environmental protection, and social equity for sustainable development (Opp &amp; Saunders, 2013). However, these policies often unsuccessfully take a comprehensive approach and address all of these pillars (Opp &amp; Saunders, 2013).</a:t>
            </a:r>
            <a:endParaRPr sz="3000">
              <a:solidFill>
                <a:srgbClr val="0E101A"/>
              </a:solidFill>
              <a:latin typeface="Georgia"/>
              <a:ea typeface="Georgia"/>
              <a:cs typeface="Georgia"/>
              <a:sym typeface="Georgia"/>
            </a:endParaRPr>
          </a:p>
          <a:p>
            <a:pPr indent="-419100" lvl="0" marL="457200" rtl="0" algn="l">
              <a:lnSpc>
                <a:spcPct val="100000"/>
              </a:lnSpc>
              <a:spcBef>
                <a:spcPts val="0"/>
              </a:spcBef>
              <a:spcAft>
                <a:spcPts val="0"/>
              </a:spcAft>
              <a:buClr>
                <a:schemeClr val="dk1"/>
              </a:buClr>
              <a:buSzPts val="3000"/>
              <a:buFont typeface="Georgia"/>
              <a:buChar char="●"/>
            </a:pPr>
            <a:r>
              <a:rPr lang="en" sz="3000">
                <a:solidFill>
                  <a:srgbClr val="0E101A"/>
                </a:solidFill>
                <a:latin typeface="Georgia"/>
                <a:ea typeface="Georgia"/>
                <a:cs typeface="Georgia"/>
                <a:sym typeface="Georgia"/>
              </a:rPr>
              <a:t>This research establishes the compatibility of economic and environmental justice in resurging urban environments through the examination of zoning programs. </a:t>
            </a:r>
            <a:endParaRPr sz="3000">
              <a:solidFill>
                <a:srgbClr val="0E101A"/>
              </a:solidFill>
              <a:latin typeface="Georgia"/>
              <a:ea typeface="Georgia"/>
              <a:cs typeface="Georgia"/>
              <a:sym typeface="Georgia"/>
            </a:endParaRPr>
          </a:p>
          <a:p>
            <a:pPr indent="-419100" lvl="1" marL="914400" rtl="0" algn="l">
              <a:lnSpc>
                <a:spcPct val="100000"/>
              </a:lnSpc>
              <a:spcBef>
                <a:spcPts val="0"/>
              </a:spcBef>
              <a:spcAft>
                <a:spcPts val="0"/>
              </a:spcAft>
              <a:buClr>
                <a:srgbClr val="0E101A"/>
              </a:buClr>
              <a:buSzPts val="3000"/>
              <a:buFont typeface="Georgia"/>
              <a:buChar char="○"/>
            </a:pPr>
            <a:r>
              <a:rPr lang="en" sz="3000">
                <a:solidFill>
                  <a:srgbClr val="0E101A"/>
                </a:solidFill>
                <a:latin typeface="Georgia"/>
                <a:ea typeface="Georgia"/>
                <a:cs typeface="Georgia"/>
                <a:sym typeface="Georgia"/>
              </a:rPr>
              <a:t>Specifically, the zoning programs for economic development and how they affect environmental and health outcomes are studied along with whether the program disproportionately affects marginalized communities.</a:t>
            </a:r>
            <a:endParaRPr sz="3000">
              <a:solidFill>
                <a:schemeClr val="dk1"/>
              </a:solidFill>
              <a:latin typeface="Georgia"/>
              <a:ea typeface="Georgia"/>
              <a:cs typeface="Georgia"/>
              <a:sym typeface="Georgia"/>
            </a:endParaRPr>
          </a:p>
          <a:p>
            <a:pPr indent="-419100" lvl="0" marL="457200" rtl="0" algn="l">
              <a:lnSpc>
                <a:spcPct val="100000"/>
              </a:lnSpc>
              <a:spcBef>
                <a:spcPts val="0"/>
              </a:spcBef>
              <a:spcAft>
                <a:spcPts val="0"/>
              </a:spcAft>
              <a:buClr>
                <a:srgbClr val="0E101A"/>
              </a:buClr>
              <a:buSzPts val="3000"/>
              <a:buFont typeface="Georgia"/>
              <a:buChar char="●"/>
            </a:pPr>
            <a:r>
              <a:rPr lang="en" sz="3000">
                <a:solidFill>
                  <a:schemeClr val="dk1"/>
                </a:solidFill>
                <a:latin typeface="Georgia"/>
                <a:ea typeface="Georgia"/>
                <a:cs typeface="Georgia"/>
                <a:sym typeface="Georgia"/>
              </a:rPr>
              <a:t>Poor geographic targeting by state governments has led to current gentrified areas to be selected for zoning programs over areas clearly in distress (Gelfond &amp; Looney, 2018). This reduced the impact of the program, and its benefits for poor residents (Gelfond &amp; Looney, 2018). </a:t>
            </a:r>
            <a:endParaRPr sz="3000">
              <a:solidFill>
                <a:schemeClr val="dk1"/>
              </a:solidFill>
              <a:latin typeface="Georgia"/>
              <a:ea typeface="Georgia"/>
              <a:cs typeface="Georgia"/>
              <a:sym typeface="Georgia"/>
            </a:endParaRPr>
          </a:p>
          <a:p>
            <a:pPr indent="-419100" lvl="0" marL="457200" rtl="0" algn="l">
              <a:lnSpc>
                <a:spcPct val="90000"/>
              </a:lnSpc>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Compared to non-designated areas, economic development zoning has negatively impacted low income areas’ environmental outcomes.</a:t>
            </a:r>
            <a:endParaRPr sz="3000">
              <a:solidFill>
                <a:schemeClr val="dk1"/>
              </a:solidFill>
              <a:latin typeface="Georgia"/>
              <a:ea typeface="Georgia"/>
              <a:cs typeface="Georgia"/>
              <a:sym typeface="Georgia"/>
            </a:endParaRPr>
          </a:p>
          <a:p>
            <a:pPr indent="-419100" lvl="0" marL="457200" rtl="0" algn="l">
              <a:lnSpc>
                <a:spcPct val="100000"/>
              </a:lnSpc>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Results of this research will influence policymakers and local governments to cooperate with federal agencies in varying policy areas to reach environmental, social, and economic goals.</a:t>
            </a:r>
            <a:endParaRPr sz="3000">
              <a:solidFill>
                <a:schemeClr val="dk1"/>
              </a:solidFill>
              <a:latin typeface="Georgia"/>
              <a:ea typeface="Georgia"/>
              <a:cs typeface="Georgia"/>
              <a:sym typeface="Georgia"/>
            </a:endParaRPr>
          </a:p>
          <a:p>
            <a:pPr indent="0" lvl="0" marL="457200" rtl="0" algn="l">
              <a:lnSpc>
                <a:spcPct val="90000"/>
              </a:lnSpc>
              <a:spcBef>
                <a:spcPts val="0"/>
              </a:spcBef>
              <a:spcAft>
                <a:spcPts val="0"/>
              </a:spcAft>
              <a:buNone/>
            </a:pPr>
            <a:r>
              <a:t/>
            </a:r>
            <a:endParaRPr sz="2900">
              <a:solidFill>
                <a:schemeClr val="dk1"/>
              </a:solidFill>
              <a:latin typeface="Georgia"/>
              <a:ea typeface="Georgia"/>
              <a:cs typeface="Georgia"/>
              <a:sym typeface="Georgia"/>
            </a:endParaRPr>
          </a:p>
        </p:txBody>
      </p:sp>
      <p:sp>
        <p:nvSpPr>
          <p:cNvPr id="78" name="Google Shape;78;p13"/>
          <p:cNvSpPr/>
          <p:nvPr/>
        </p:nvSpPr>
        <p:spPr>
          <a:xfrm>
            <a:off x="438700" y="25466775"/>
            <a:ext cx="15092700" cy="7155000"/>
          </a:xfrm>
          <a:prstGeom prst="rect">
            <a:avLst/>
          </a:prstGeom>
          <a:solidFill>
            <a:srgbClr val="D9EAD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5000">
                <a:latin typeface="Georgia"/>
                <a:ea typeface="Georgia"/>
                <a:cs typeface="Georgia"/>
                <a:sym typeface="Georgia"/>
              </a:rPr>
              <a:t>Methods</a:t>
            </a:r>
            <a:endParaRPr b="1" sz="5000">
              <a:latin typeface="Georgia"/>
              <a:ea typeface="Georgia"/>
              <a:cs typeface="Georgia"/>
              <a:sym typeface="Georgia"/>
            </a:endParaRPr>
          </a:p>
          <a:p>
            <a:pPr indent="-419100" lvl="0" marL="457200" rtl="0" algn="l">
              <a:lnSpc>
                <a:spcPct val="90000"/>
              </a:lnSpc>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First, data was collected for research from all 50 states. </a:t>
            </a:r>
            <a:endParaRPr sz="3000">
              <a:solidFill>
                <a:schemeClr val="dk1"/>
              </a:solidFill>
              <a:latin typeface="Georgia"/>
              <a:ea typeface="Georgia"/>
              <a:cs typeface="Georgia"/>
              <a:sym typeface="Georgia"/>
            </a:endParaRPr>
          </a:p>
          <a:p>
            <a:pPr indent="-419100" lvl="1" marL="914400" rtl="0" algn="l">
              <a:lnSpc>
                <a:spcPct val="90000"/>
              </a:lnSpc>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This includes data from 2016 to 2019 on state spending, governor characteristics, Opportunity Zone designation, air quality, and state race ratios from low income census tracts. </a:t>
            </a:r>
            <a:endParaRPr sz="3000">
              <a:solidFill>
                <a:schemeClr val="dk1"/>
              </a:solidFill>
              <a:latin typeface="Georgia"/>
              <a:ea typeface="Georgia"/>
              <a:cs typeface="Georgia"/>
              <a:sym typeface="Georgia"/>
            </a:endParaRPr>
          </a:p>
          <a:p>
            <a:pPr indent="-419100" lvl="1" marL="914400" rtl="0" algn="l">
              <a:lnSpc>
                <a:spcPct val="90000"/>
              </a:lnSpc>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This data was sourced from federal and state databases, NCSHA Opportunity Zone Fund Directory, Environmental Protection Agency EJscreen, and United States Census Bureau State and Local Government Historical Datasets and Tables (Bureau, 2021; Environmental Protection Agency, 2021; National Council of State Housing Agencies, 2021). </a:t>
            </a:r>
            <a:endParaRPr sz="3000">
              <a:solidFill>
                <a:schemeClr val="dk1"/>
              </a:solidFill>
              <a:latin typeface="Georgia"/>
              <a:ea typeface="Georgia"/>
              <a:cs typeface="Georgia"/>
              <a:sym typeface="Georgia"/>
            </a:endParaRPr>
          </a:p>
          <a:p>
            <a:pPr indent="-419100" lvl="0" marL="457200" rtl="0" algn="l">
              <a:lnSpc>
                <a:spcPct val="90000"/>
              </a:lnSpc>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Using this data, a nationwide dataset was constructed and captures information on marginalized community development programs, environmental consequences at the community-level, Opportunity Zone designation criteria, and state demographic information from 2016 to 2019.</a:t>
            </a:r>
            <a:endParaRPr sz="3000">
              <a:solidFill>
                <a:schemeClr val="dk1"/>
              </a:solidFill>
              <a:latin typeface="Georgia"/>
              <a:ea typeface="Georgia"/>
              <a:cs typeface="Georgia"/>
              <a:sym typeface="Georgia"/>
            </a:endParaRPr>
          </a:p>
          <a:p>
            <a:pPr indent="-419100" lvl="0" marL="457200" rtl="0" algn="l">
              <a:lnSpc>
                <a:spcPct val="90000"/>
              </a:lnSpc>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Lastly, the difference-in-differences method was applied to empirically test the hypothesis.  </a:t>
            </a:r>
            <a:endParaRPr sz="3000">
              <a:solidFill>
                <a:schemeClr val="dk1"/>
              </a:solidFill>
              <a:latin typeface="Georgia"/>
              <a:ea typeface="Georgia"/>
              <a:cs typeface="Georgia"/>
              <a:sym typeface="Georgia"/>
            </a:endParaRPr>
          </a:p>
          <a:p>
            <a:pPr indent="0" lvl="0" marL="914400" rtl="0" algn="l">
              <a:lnSpc>
                <a:spcPct val="90000"/>
              </a:lnSpc>
              <a:spcBef>
                <a:spcPts val="0"/>
              </a:spcBef>
              <a:spcAft>
                <a:spcPts val="0"/>
              </a:spcAft>
              <a:buNone/>
            </a:pPr>
            <a:r>
              <a:t/>
            </a:r>
            <a:endParaRPr b="1" sz="5400">
              <a:latin typeface="Georgia"/>
              <a:ea typeface="Georgia"/>
              <a:cs typeface="Georgia"/>
              <a:sym typeface="Georgia"/>
            </a:endParaRPr>
          </a:p>
        </p:txBody>
      </p:sp>
      <p:sp>
        <p:nvSpPr>
          <p:cNvPr id="79" name="Google Shape;79;p13"/>
          <p:cNvSpPr/>
          <p:nvPr/>
        </p:nvSpPr>
        <p:spPr>
          <a:xfrm>
            <a:off x="16021863" y="5442125"/>
            <a:ext cx="16465800" cy="2817000"/>
          </a:xfrm>
          <a:prstGeom prst="rect">
            <a:avLst/>
          </a:prstGeom>
          <a:solidFill>
            <a:srgbClr val="D9EAD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5000">
                <a:latin typeface="Georgia"/>
                <a:ea typeface="Georgia"/>
                <a:cs typeface="Georgia"/>
                <a:sym typeface="Georgia"/>
              </a:rPr>
              <a:t>Results</a:t>
            </a:r>
            <a:endParaRPr b="1" sz="2900">
              <a:latin typeface="Georgia"/>
              <a:ea typeface="Georgia"/>
              <a:cs typeface="Georgia"/>
              <a:sym typeface="Georgia"/>
            </a:endParaRPr>
          </a:p>
          <a:p>
            <a:pPr indent="0" lvl="0" marL="182880" rtl="0" algn="l">
              <a:lnSpc>
                <a:spcPct val="100000"/>
              </a:lnSpc>
              <a:spcBef>
                <a:spcPts val="0"/>
              </a:spcBef>
              <a:spcAft>
                <a:spcPts val="0"/>
              </a:spcAft>
              <a:buNone/>
            </a:pPr>
            <a:r>
              <a:rPr lang="en" sz="3000">
                <a:latin typeface="Georgia"/>
                <a:ea typeface="Georgia"/>
                <a:cs typeface="Georgia"/>
                <a:sym typeface="Georgia"/>
              </a:rPr>
              <a:t>The term particulate matter 2.5 (PM2.5) refers to particles or droplets in the air that are 2.5 microns or less in width. </a:t>
            </a:r>
            <a:r>
              <a:rPr lang="en" sz="3000">
                <a:solidFill>
                  <a:schemeClr val="dk1"/>
                </a:solidFill>
                <a:latin typeface="Georgia"/>
                <a:ea typeface="Georgia"/>
                <a:cs typeface="Georgia"/>
                <a:sym typeface="Georgia"/>
              </a:rPr>
              <a:t>Higher levels of these air pollutants can reduce visibility, cause the air to appear hazy, and are  a concern for people’s health. </a:t>
            </a:r>
            <a:r>
              <a:rPr lang="en" sz="3000">
                <a:latin typeface="Georgia"/>
                <a:ea typeface="Georgia"/>
                <a:cs typeface="Georgia"/>
                <a:sym typeface="Georgia"/>
              </a:rPr>
              <a:t>Positive values indicate higher levels of PM2.5 in the air while negative values signify lower levels of PM2.5 in the air.</a:t>
            </a:r>
            <a:endParaRPr sz="3000">
              <a:latin typeface="Georgia"/>
              <a:ea typeface="Georgia"/>
              <a:cs typeface="Georgia"/>
              <a:sym typeface="Georgia"/>
            </a:endParaRPr>
          </a:p>
        </p:txBody>
      </p:sp>
      <p:sp>
        <p:nvSpPr>
          <p:cNvPr id="80" name="Google Shape;80;p13"/>
          <p:cNvSpPr/>
          <p:nvPr/>
        </p:nvSpPr>
        <p:spPr>
          <a:xfrm>
            <a:off x="33014125" y="5442125"/>
            <a:ext cx="10447500" cy="11172300"/>
          </a:xfrm>
          <a:prstGeom prst="rect">
            <a:avLst/>
          </a:prstGeom>
          <a:solidFill>
            <a:srgbClr val="D9EAD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5000">
                <a:latin typeface="Georgia"/>
                <a:ea typeface="Georgia"/>
                <a:cs typeface="Georgia"/>
                <a:sym typeface="Georgia"/>
              </a:rPr>
              <a:t>Conclusion</a:t>
            </a:r>
            <a:endParaRPr b="1" sz="5000">
              <a:latin typeface="Georgia"/>
              <a:ea typeface="Georgia"/>
              <a:cs typeface="Georgia"/>
              <a:sym typeface="Georgia"/>
            </a:endParaRPr>
          </a:p>
          <a:p>
            <a:pPr indent="-419100" lvl="0" marL="457200" rtl="0" algn="l">
              <a:lnSpc>
                <a:spcPct val="100000"/>
              </a:lnSpc>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Environmental justice should be promoted and prioritized since our findings indicate that areas with greater marginalized and low income populations experience poorer air quality with more particulate matter 2.5. </a:t>
            </a:r>
            <a:endParaRPr sz="3000">
              <a:solidFill>
                <a:schemeClr val="dk1"/>
              </a:solidFill>
              <a:latin typeface="Georgia"/>
              <a:ea typeface="Georgia"/>
              <a:cs typeface="Georgia"/>
              <a:sym typeface="Georgia"/>
            </a:endParaRPr>
          </a:p>
          <a:p>
            <a:pPr indent="-419100" lvl="0" marL="457200" rtl="0" algn="l">
              <a:lnSpc>
                <a:spcPct val="100000"/>
              </a:lnSpc>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Furthermore, the OZ program has a negative impact in lowering particulate matter and has a lower improvement rate in air quality as compared to areas that are not designated by these programs.</a:t>
            </a:r>
            <a:endParaRPr sz="3000">
              <a:solidFill>
                <a:schemeClr val="dk1"/>
              </a:solidFill>
              <a:latin typeface="Georgia"/>
              <a:ea typeface="Georgia"/>
              <a:cs typeface="Georgia"/>
              <a:sym typeface="Georgia"/>
            </a:endParaRPr>
          </a:p>
          <a:p>
            <a:pPr indent="-419100" lvl="0" marL="457200" rtl="0" algn="l">
              <a:lnSpc>
                <a:spcPct val="100000"/>
              </a:lnSpc>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To achieve improved air quality in areas with low income populations, marginalized populations, and OZ designations, economic development programs should be reformed to emphasize consequences on environmental justice.</a:t>
            </a:r>
            <a:endParaRPr sz="3000">
              <a:solidFill>
                <a:schemeClr val="dk1"/>
              </a:solidFill>
              <a:latin typeface="Georgia"/>
              <a:ea typeface="Georgia"/>
              <a:cs typeface="Georgia"/>
              <a:sym typeface="Georgia"/>
            </a:endParaRPr>
          </a:p>
          <a:p>
            <a:pPr indent="-419100" lvl="0" marL="457200" rtl="0" algn="l">
              <a:lnSpc>
                <a:spcPct val="100000"/>
              </a:lnSpc>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Policymakers should pay attention to environmental justice following economic development programs. </a:t>
            </a:r>
            <a:endParaRPr sz="3000">
              <a:solidFill>
                <a:schemeClr val="dk1"/>
              </a:solidFill>
              <a:latin typeface="Georgia"/>
              <a:ea typeface="Georgia"/>
              <a:cs typeface="Georgia"/>
              <a:sym typeface="Georgia"/>
            </a:endParaRPr>
          </a:p>
          <a:p>
            <a:pPr indent="-419100" lvl="1" marL="914400" rtl="0" algn="l">
              <a:lnSpc>
                <a:spcPct val="100000"/>
              </a:lnSpc>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It is important for them to consider marginalized communities who do not  have the political power and cannot voice their interests in policy decision making.</a:t>
            </a:r>
            <a:endParaRPr sz="3000">
              <a:solidFill>
                <a:schemeClr val="dk1"/>
              </a:solidFill>
              <a:latin typeface="Georgia"/>
              <a:ea typeface="Georgia"/>
              <a:cs typeface="Georgia"/>
              <a:sym typeface="Georgia"/>
            </a:endParaRPr>
          </a:p>
          <a:p>
            <a:pPr indent="-419100" lvl="1" marL="914400" rtl="0" algn="l">
              <a:lnSpc>
                <a:spcPct val="100000"/>
              </a:lnSpc>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Cooperation among policymakers and the addition of environmental justice in the EPA’s decision process are necessary to attain economic, social, and environmental goals equitably. </a:t>
            </a:r>
            <a:endParaRPr b="1" sz="3000">
              <a:latin typeface="Georgia"/>
              <a:ea typeface="Georgia"/>
              <a:cs typeface="Georgia"/>
              <a:sym typeface="Georgia"/>
            </a:endParaRPr>
          </a:p>
        </p:txBody>
      </p:sp>
      <p:sp>
        <p:nvSpPr>
          <p:cNvPr id="81" name="Google Shape;81;p13"/>
          <p:cNvSpPr/>
          <p:nvPr/>
        </p:nvSpPr>
        <p:spPr>
          <a:xfrm>
            <a:off x="33014000" y="16940263"/>
            <a:ext cx="10447500" cy="11988000"/>
          </a:xfrm>
          <a:prstGeom prst="rect">
            <a:avLst/>
          </a:prstGeom>
          <a:solidFill>
            <a:srgbClr val="D9EAD3"/>
          </a:solidFill>
          <a:ln cap="flat" cmpd="sng" w="9525">
            <a:solidFill>
              <a:schemeClr val="dk2"/>
            </a:solidFill>
            <a:prstDash val="solid"/>
            <a:round/>
            <a:headEnd len="sm" w="sm" type="none"/>
            <a:tailEnd len="sm" w="sm" type="none"/>
          </a:ln>
        </p:spPr>
        <p:txBody>
          <a:bodyPr anchorCtr="0" anchor="t" bIns="0" lIns="91425" spcFirstLastPara="1" rIns="91425" wrap="square" tIns="0">
            <a:noAutofit/>
          </a:bodyPr>
          <a:lstStyle/>
          <a:p>
            <a:pPr indent="0" lvl="0" marL="0" rtl="0" algn="ctr">
              <a:lnSpc>
                <a:spcPct val="100000"/>
              </a:lnSpc>
              <a:spcBef>
                <a:spcPts val="0"/>
              </a:spcBef>
              <a:spcAft>
                <a:spcPts val="0"/>
              </a:spcAft>
              <a:buNone/>
            </a:pPr>
            <a:r>
              <a:rPr b="1" lang="en" sz="5000">
                <a:latin typeface="Georgia"/>
                <a:ea typeface="Georgia"/>
                <a:cs typeface="Georgia"/>
                <a:sym typeface="Georgia"/>
              </a:rPr>
              <a:t>References</a:t>
            </a:r>
            <a:endParaRPr b="1" sz="1200">
              <a:latin typeface="Georgia"/>
              <a:ea typeface="Georgia"/>
              <a:cs typeface="Georgia"/>
              <a:sym typeface="Georgia"/>
            </a:endParaRPr>
          </a:p>
          <a:p>
            <a:pPr indent="-457200" lvl="0" marL="457200" rtl="0" algn="l">
              <a:lnSpc>
                <a:spcPct val="100000"/>
              </a:lnSpc>
              <a:spcBef>
                <a:spcPts val="1200"/>
              </a:spcBef>
              <a:spcAft>
                <a:spcPts val="0"/>
              </a:spcAft>
              <a:buNone/>
            </a:pPr>
            <a:r>
              <a:rPr lang="en" sz="2600">
                <a:solidFill>
                  <a:srgbClr val="0E101A"/>
                </a:solidFill>
                <a:latin typeface="Georgia"/>
                <a:ea typeface="Georgia"/>
                <a:cs typeface="Georgia"/>
                <a:sym typeface="Georgia"/>
              </a:rPr>
              <a:t>Bureau, U. S. C. (2021, October 8). </a:t>
            </a:r>
            <a:r>
              <a:rPr i="1" lang="en" sz="2600">
                <a:solidFill>
                  <a:srgbClr val="0E101A"/>
                </a:solidFill>
                <a:latin typeface="Georgia"/>
                <a:ea typeface="Georgia"/>
                <a:cs typeface="Georgia"/>
                <a:sym typeface="Georgia"/>
              </a:rPr>
              <a:t>State &amp; Local Government Finance Historical Datasets and Tables</a:t>
            </a:r>
            <a:r>
              <a:rPr lang="en" sz="2600">
                <a:solidFill>
                  <a:srgbClr val="0E101A"/>
                </a:solidFill>
                <a:latin typeface="Georgia"/>
                <a:ea typeface="Georgia"/>
                <a:cs typeface="Georgia"/>
                <a:sym typeface="Georgia"/>
              </a:rPr>
              <a:t>. Census.gov. Retrieved February 10, 2022, from https://www.census.gov/programs-surveys/gov-finances/data/datasets.All.List_1883146942.html </a:t>
            </a:r>
            <a:endParaRPr sz="2600">
              <a:solidFill>
                <a:srgbClr val="0E101A"/>
              </a:solidFill>
              <a:latin typeface="Georgia"/>
              <a:ea typeface="Georgia"/>
              <a:cs typeface="Georgia"/>
              <a:sym typeface="Georgia"/>
            </a:endParaRPr>
          </a:p>
          <a:p>
            <a:pPr indent="-457200" lvl="0" marL="457200" rtl="0" algn="l">
              <a:lnSpc>
                <a:spcPct val="100000"/>
              </a:lnSpc>
              <a:spcBef>
                <a:spcPts val="1200"/>
              </a:spcBef>
              <a:spcAft>
                <a:spcPts val="0"/>
              </a:spcAft>
              <a:buClr>
                <a:schemeClr val="dk1"/>
              </a:buClr>
              <a:buSzPts val="1100"/>
              <a:buFont typeface="Arial"/>
              <a:buNone/>
            </a:pPr>
            <a:r>
              <a:rPr lang="en" sz="2600">
                <a:solidFill>
                  <a:srgbClr val="0E101A"/>
                </a:solidFill>
                <a:latin typeface="Georgia"/>
                <a:ea typeface="Georgia"/>
                <a:cs typeface="Georgia"/>
                <a:sym typeface="Georgia"/>
              </a:rPr>
              <a:t>Environmental Protection Agency. (2021, December). Environmental Justice. EPA. Retrieved February 10, 2022, from https://www.epa.gov/environmentaljustice</a:t>
            </a:r>
            <a:endParaRPr sz="2600">
              <a:solidFill>
                <a:srgbClr val="0E101A"/>
              </a:solidFill>
              <a:latin typeface="Georgia"/>
              <a:ea typeface="Georgia"/>
              <a:cs typeface="Georgia"/>
              <a:sym typeface="Georgia"/>
            </a:endParaRPr>
          </a:p>
          <a:p>
            <a:pPr indent="-457200" lvl="0" marL="457200" rtl="0" algn="l">
              <a:lnSpc>
                <a:spcPct val="100000"/>
              </a:lnSpc>
              <a:spcBef>
                <a:spcPts val="1200"/>
              </a:spcBef>
              <a:spcAft>
                <a:spcPts val="0"/>
              </a:spcAft>
              <a:buClr>
                <a:schemeClr val="dk1"/>
              </a:buClr>
              <a:buSzPts val="1100"/>
              <a:buFont typeface="Arial"/>
              <a:buNone/>
            </a:pPr>
            <a:r>
              <a:rPr lang="en" sz="2600">
                <a:solidFill>
                  <a:srgbClr val="0E101A"/>
                </a:solidFill>
                <a:latin typeface="Georgia"/>
                <a:ea typeface="Georgia"/>
                <a:cs typeface="Georgia"/>
                <a:sym typeface="Georgia"/>
              </a:rPr>
              <a:t>Dobbin, K. B., &amp; Lubell, M. (2019, December 12). Collaborative Governance and Environmental Justice: Disadvantaged Community Representation in California Sustainable Groundwater Management. </a:t>
            </a:r>
            <a:r>
              <a:rPr i="1" lang="en" sz="2600">
                <a:solidFill>
                  <a:srgbClr val="0E101A"/>
                </a:solidFill>
                <a:latin typeface="Georgia"/>
                <a:ea typeface="Georgia"/>
                <a:cs typeface="Georgia"/>
                <a:sym typeface="Georgia"/>
              </a:rPr>
              <a:t>Policy Studies Journal</a:t>
            </a:r>
            <a:r>
              <a:rPr lang="en" sz="2600">
                <a:solidFill>
                  <a:srgbClr val="0E101A"/>
                </a:solidFill>
                <a:latin typeface="Georgia"/>
                <a:ea typeface="Georgia"/>
                <a:cs typeface="Georgia"/>
                <a:sym typeface="Georgia"/>
              </a:rPr>
              <a:t>, </a:t>
            </a:r>
            <a:r>
              <a:rPr i="1" lang="en" sz="2600">
                <a:solidFill>
                  <a:srgbClr val="0E101A"/>
                </a:solidFill>
                <a:latin typeface="Georgia"/>
                <a:ea typeface="Georgia"/>
                <a:cs typeface="Georgia"/>
                <a:sym typeface="Georgia"/>
              </a:rPr>
              <a:t>49</a:t>
            </a:r>
            <a:r>
              <a:rPr lang="en" sz="2600">
                <a:solidFill>
                  <a:srgbClr val="0E101A"/>
                </a:solidFill>
                <a:latin typeface="Georgia"/>
                <a:ea typeface="Georgia"/>
                <a:cs typeface="Georgia"/>
                <a:sym typeface="Georgia"/>
              </a:rPr>
              <a:t>(2), 562–590. https://doi.org/10.1111/psj.12375 </a:t>
            </a:r>
            <a:endParaRPr sz="2600">
              <a:solidFill>
                <a:srgbClr val="0E101A"/>
              </a:solidFill>
              <a:latin typeface="Georgia"/>
              <a:ea typeface="Georgia"/>
              <a:cs typeface="Georgia"/>
              <a:sym typeface="Georgia"/>
            </a:endParaRPr>
          </a:p>
          <a:p>
            <a:pPr indent="-457200" lvl="0" marL="457200" rtl="0" algn="l">
              <a:lnSpc>
                <a:spcPct val="100000"/>
              </a:lnSpc>
              <a:spcBef>
                <a:spcPts val="1200"/>
              </a:spcBef>
              <a:spcAft>
                <a:spcPts val="0"/>
              </a:spcAft>
              <a:buClr>
                <a:schemeClr val="dk1"/>
              </a:buClr>
              <a:buSzPts val="1100"/>
              <a:buFont typeface="Arial"/>
              <a:buNone/>
            </a:pPr>
            <a:r>
              <a:rPr lang="en" sz="2600">
                <a:solidFill>
                  <a:srgbClr val="0E101A"/>
                </a:solidFill>
                <a:latin typeface="Georgia"/>
                <a:ea typeface="Georgia"/>
                <a:cs typeface="Georgia"/>
                <a:sym typeface="Georgia"/>
              </a:rPr>
              <a:t>Gelfond, H., &amp; Looney, A. (2018, October). </a:t>
            </a:r>
            <a:r>
              <a:rPr i="1" lang="en" sz="2600">
                <a:solidFill>
                  <a:srgbClr val="0E101A"/>
                </a:solidFill>
                <a:latin typeface="Georgia"/>
                <a:ea typeface="Georgia"/>
                <a:cs typeface="Georgia"/>
                <a:sym typeface="Georgia"/>
              </a:rPr>
              <a:t>Looney opportunity zones - brookings institution</a:t>
            </a:r>
            <a:r>
              <a:rPr lang="en" sz="2600">
                <a:solidFill>
                  <a:srgbClr val="0E101A"/>
                </a:solidFill>
                <a:latin typeface="Georgia"/>
                <a:ea typeface="Georgia"/>
                <a:cs typeface="Georgia"/>
                <a:sym typeface="Georgia"/>
              </a:rPr>
              <a:t>. Learning from Opportunity Zones: How to improve place-based policies. Retrieved February 10, 2022, from </a:t>
            </a:r>
            <a:r>
              <a:rPr lang="en" sz="2600">
                <a:solidFill>
                  <a:srgbClr val="0E101A"/>
                </a:solidFill>
                <a:uFill>
                  <a:noFill/>
                </a:uFill>
                <a:latin typeface="Georgia"/>
                <a:ea typeface="Georgia"/>
                <a:cs typeface="Georgia"/>
                <a:sym typeface="Georgia"/>
                <a:hlinkClick r:id="rId6">
                  <a:extLst>
                    <a:ext uri="{A12FA001-AC4F-418D-AE19-62706E023703}">
                      <ahyp:hlinkClr val="tx"/>
                    </a:ext>
                  </a:extLst>
                </a:hlinkClick>
              </a:rPr>
              <a:t>https://www.brookings.edu/wp-content/uploads/2018/10/Looney_Opportunity-Zones_final.pdf</a:t>
            </a:r>
            <a:endParaRPr sz="2600">
              <a:solidFill>
                <a:srgbClr val="0E101A"/>
              </a:solidFill>
              <a:latin typeface="Georgia"/>
              <a:ea typeface="Georgia"/>
              <a:cs typeface="Georgia"/>
              <a:sym typeface="Georgia"/>
            </a:endParaRPr>
          </a:p>
          <a:p>
            <a:pPr indent="-457200" lvl="0" marL="457200" rtl="0" algn="l">
              <a:lnSpc>
                <a:spcPct val="100000"/>
              </a:lnSpc>
              <a:spcBef>
                <a:spcPts val="1200"/>
              </a:spcBef>
              <a:spcAft>
                <a:spcPts val="0"/>
              </a:spcAft>
              <a:buClr>
                <a:schemeClr val="dk1"/>
              </a:buClr>
              <a:buSzPts val="1100"/>
              <a:buFont typeface="Arial"/>
              <a:buNone/>
            </a:pPr>
            <a:r>
              <a:rPr lang="en" sz="2600">
                <a:solidFill>
                  <a:srgbClr val="0E101A"/>
                </a:solidFill>
                <a:latin typeface="Georgia"/>
                <a:ea typeface="Georgia"/>
                <a:cs typeface="Georgia"/>
                <a:sym typeface="Georgia"/>
              </a:rPr>
              <a:t>National Council of State Housing Agencies. (2021, December 21). </a:t>
            </a:r>
            <a:r>
              <a:rPr i="1" lang="en" sz="2600">
                <a:solidFill>
                  <a:srgbClr val="0E101A"/>
                </a:solidFill>
                <a:latin typeface="Georgia"/>
                <a:ea typeface="Georgia"/>
                <a:cs typeface="Georgia"/>
                <a:sym typeface="Georgia"/>
              </a:rPr>
              <a:t>Opportunity Zone Fund Directory</a:t>
            </a:r>
            <a:r>
              <a:rPr lang="en" sz="2600">
                <a:solidFill>
                  <a:srgbClr val="0E101A"/>
                </a:solidFill>
                <a:latin typeface="Georgia"/>
                <a:ea typeface="Georgia"/>
                <a:cs typeface="Georgia"/>
                <a:sym typeface="Georgia"/>
              </a:rPr>
              <a:t>. NCSHA. Retrieved February 10, 2022, from https://www.ncsha.org/resource/opportunity-zone-fund-directory/</a:t>
            </a:r>
            <a:endParaRPr sz="2600">
              <a:solidFill>
                <a:srgbClr val="0E101A"/>
              </a:solidFill>
              <a:latin typeface="Georgia"/>
              <a:ea typeface="Georgia"/>
              <a:cs typeface="Georgia"/>
              <a:sym typeface="Georgia"/>
            </a:endParaRPr>
          </a:p>
          <a:p>
            <a:pPr indent="-457200" lvl="0" marL="457200" rtl="0" algn="l">
              <a:lnSpc>
                <a:spcPct val="100000"/>
              </a:lnSpc>
              <a:spcBef>
                <a:spcPts val="1200"/>
              </a:spcBef>
              <a:spcAft>
                <a:spcPts val="0"/>
              </a:spcAft>
              <a:buClr>
                <a:schemeClr val="dk1"/>
              </a:buClr>
              <a:buSzPts val="1100"/>
              <a:buFont typeface="Arial"/>
              <a:buNone/>
            </a:pPr>
            <a:r>
              <a:rPr lang="en" sz="2600">
                <a:solidFill>
                  <a:srgbClr val="0E101A"/>
                </a:solidFill>
                <a:latin typeface="Georgia"/>
                <a:ea typeface="Georgia"/>
                <a:cs typeface="Georgia"/>
                <a:sym typeface="Georgia"/>
              </a:rPr>
              <a:t>Opp, S. M., &amp; Saunders, K. L. (2013, January 2). Pillar Talk. </a:t>
            </a:r>
            <a:r>
              <a:rPr i="1" lang="en" sz="2600">
                <a:solidFill>
                  <a:srgbClr val="0E101A"/>
                </a:solidFill>
                <a:latin typeface="Georgia"/>
                <a:ea typeface="Georgia"/>
                <a:cs typeface="Georgia"/>
                <a:sym typeface="Georgia"/>
              </a:rPr>
              <a:t>Urban Affairs Review</a:t>
            </a:r>
            <a:r>
              <a:rPr lang="en" sz="2600">
                <a:solidFill>
                  <a:srgbClr val="0E101A"/>
                </a:solidFill>
                <a:latin typeface="Georgia"/>
                <a:ea typeface="Georgia"/>
                <a:cs typeface="Georgia"/>
                <a:sym typeface="Georgia"/>
              </a:rPr>
              <a:t>, </a:t>
            </a:r>
            <a:r>
              <a:rPr i="1" lang="en" sz="2600">
                <a:solidFill>
                  <a:srgbClr val="0E101A"/>
                </a:solidFill>
                <a:latin typeface="Georgia"/>
                <a:ea typeface="Georgia"/>
                <a:cs typeface="Georgia"/>
                <a:sym typeface="Georgia"/>
              </a:rPr>
              <a:t>49</a:t>
            </a:r>
            <a:r>
              <a:rPr lang="en" sz="2600">
                <a:solidFill>
                  <a:srgbClr val="0E101A"/>
                </a:solidFill>
                <a:latin typeface="Georgia"/>
                <a:ea typeface="Georgia"/>
                <a:cs typeface="Georgia"/>
                <a:sym typeface="Georgia"/>
              </a:rPr>
              <a:t>(5). https://doi.org/10.1177/1078087412469344 </a:t>
            </a:r>
            <a:endParaRPr sz="2600">
              <a:solidFill>
                <a:srgbClr val="0E101A"/>
              </a:solidFill>
              <a:latin typeface="Georgia"/>
              <a:ea typeface="Georgia"/>
              <a:cs typeface="Georgia"/>
              <a:sym typeface="Georgia"/>
            </a:endParaRPr>
          </a:p>
          <a:p>
            <a:pPr indent="0" lvl="0" marL="0" rtl="0" algn="ctr">
              <a:lnSpc>
                <a:spcPct val="115000"/>
              </a:lnSpc>
              <a:spcBef>
                <a:spcPts val="1200"/>
              </a:spcBef>
              <a:spcAft>
                <a:spcPts val="0"/>
              </a:spcAft>
              <a:buNone/>
            </a:pPr>
            <a:r>
              <a:t/>
            </a:r>
            <a:endParaRPr b="1" sz="2600">
              <a:latin typeface="Georgia"/>
              <a:ea typeface="Georgia"/>
              <a:cs typeface="Georgia"/>
              <a:sym typeface="Georgia"/>
            </a:endParaRPr>
          </a:p>
        </p:txBody>
      </p:sp>
      <p:sp>
        <p:nvSpPr>
          <p:cNvPr id="82" name="Google Shape;82;p13"/>
          <p:cNvSpPr/>
          <p:nvPr/>
        </p:nvSpPr>
        <p:spPr>
          <a:xfrm>
            <a:off x="16039800" y="23152575"/>
            <a:ext cx="16465800" cy="9469200"/>
          </a:xfrm>
          <a:prstGeom prst="rect">
            <a:avLst/>
          </a:prstGeom>
          <a:solidFill>
            <a:srgbClr val="D9EAD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5000">
                <a:latin typeface="Georgia"/>
                <a:ea typeface="Georgia"/>
                <a:cs typeface="Georgia"/>
                <a:sym typeface="Georgia"/>
              </a:rPr>
              <a:t>Discussion</a:t>
            </a:r>
            <a:endParaRPr b="1" sz="5000">
              <a:latin typeface="Georgia"/>
              <a:ea typeface="Georgia"/>
              <a:cs typeface="Georgia"/>
              <a:sym typeface="Georgia"/>
            </a:endParaRPr>
          </a:p>
          <a:p>
            <a:pPr indent="-419100" lvl="0" marL="457200" rtl="0" algn="l">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Our hypothesis was not rejected by the results. </a:t>
            </a:r>
            <a:endParaRPr sz="3000">
              <a:solidFill>
                <a:schemeClr val="dk1"/>
              </a:solidFill>
              <a:latin typeface="Georgia"/>
              <a:ea typeface="Georgia"/>
              <a:cs typeface="Georgia"/>
              <a:sym typeface="Georgia"/>
            </a:endParaRPr>
          </a:p>
          <a:p>
            <a:pPr indent="-419100" lvl="1" marL="914400" rtl="0" algn="l">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Designated OZ areas with low income and large minority populations were found to have worse air quality. </a:t>
            </a:r>
            <a:endParaRPr sz="3000">
              <a:solidFill>
                <a:schemeClr val="dk1"/>
              </a:solidFill>
              <a:latin typeface="Georgia"/>
              <a:ea typeface="Georgia"/>
              <a:cs typeface="Georgia"/>
              <a:sym typeface="Georgia"/>
            </a:endParaRPr>
          </a:p>
          <a:p>
            <a:pPr indent="-419100" lvl="1" marL="914400" rtl="0" algn="l">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The results indicate that economic development zoning has negative effects on the low income areas’ environmental outcomes, compared to the non designated areas.</a:t>
            </a:r>
            <a:endParaRPr sz="3000">
              <a:solidFill>
                <a:schemeClr val="dk1"/>
              </a:solidFill>
              <a:latin typeface="Georgia"/>
              <a:ea typeface="Georgia"/>
              <a:cs typeface="Georgia"/>
              <a:sym typeface="Georgia"/>
            </a:endParaRPr>
          </a:p>
          <a:p>
            <a:pPr indent="-419100" lvl="2" marL="1371600" rtl="0" algn="l">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 The significance of this indication demonstrates that opportunity zone designation is not followed by environmental justice for marginalized communities. </a:t>
            </a:r>
            <a:endParaRPr sz="3000">
              <a:solidFill>
                <a:schemeClr val="dk1"/>
              </a:solidFill>
              <a:latin typeface="Georgia"/>
              <a:ea typeface="Georgia"/>
              <a:cs typeface="Georgia"/>
              <a:sym typeface="Georgia"/>
            </a:endParaRPr>
          </a:p>
          <a:p>
            <a:pPr indent="-419100" lvl="1" marL="914400" rtl="0" algn="l">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While there was a decrease in particulate matter (PM2.5) in both designated and non-designated tracts after policy implementation, it is important to note that the PM2.5 for designated areas increases 0.05561 more than it would have without designation. </a:t>
            </a:r>
            <a:endParaRPr sz="3000">
              <a:solidFill>
                <a:schemeClr val="dk1"/>
              </a:solidFill>
              <a:latin typeface="Georgia"/>
              <a:ea typeface="Georgia"/>
              <a:cs typeface="Georgia"/>
              <a:sym typeface="Georgia"/>
            </a:endParaRPr>
          </a:p>
          <a:p>
            <a:pPr indent="-419100" lvl="0" marL="457200" rtl="0" algn="l">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Since the research was observational, the generalizability of the results may be limited.</a:t>
            </a:r>
            <a:endParaRPr sz="3000">
              <a:solidFill>
                <a:schemeClr val="dk1"/>
              </a:solidFill>
              <a:latin typeface="Georgia"/>
              <a:ea typeface="Georgia"/>
              <a:cs typeface="Georgia"/>
              <a:sym typeface="Georgia"/>
            </a:endParaRPr>
          </a:p>
          <a:p>
            <a:pPr indent="-419100" lvl="1" marL="914400" rtl="0" algn="l">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This is because there may be confounding variables that could have had effects on certain areas and their air quality. </a:t>
            </a:r>
            <a:endParaRPr sz="3000">
              <a:solidFill>
                <a:schemeClr val="dk1"/>
              </a:solidFill>
              <a:latin typeface="Georgia"/>
              <a:ea typeface="Georgia"/>
              <a:cs typeface="Georgia"/>
              <a:sym typeface="Georgia"/>
            </a:endParaRPr>
          </a:p>
          <a:p>
            <a:pPr indent="-419100" lvl="1" marL="914400" rtl="0" algn="l">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However, our results are still valid for the purpose of answering the research question. </a:t>
            </a:r>
            <a:endParaRPr sz="3000">
              <a:solidFill>
                <a:schemeClr val="dk1"/>
              </a:solidFill>
              <a:latin typeface="Georgia"/>
              <a:ea typeface="Georgia"/>
              <a:cs typeface="Georgia"/>
              <a:sym typeface="Georgia"/>
            </a:endParaRPr>
          </a:p>
          <a:p>
            <a:pPr indent="-419100" lvl="0" marL="457200" rtl="0" algn="l">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The analysis results also suggest that, when looking at state level policies, republican states have worse air quality than democratic states. </a:t>
            </a:r>
            <a:endParaRPr sz="3000">
              <a:solidFill>
                <a:schemeClr val="dk1"/>
              </a:solidFill>
              <a:latin typeface="Georgia"/>
              <a:ea typeface="Georgia"/>
              <a:cs typeface="Georgia"/>
              <a:sym typeface="Georgia"/>
            </a:endParaRPr>
          </a:p>
          <a:p>
            <a:pPr indent="-419100" lvl="1" marL="914400" rtl="0" algn="l">
              <a:spcBef>
                <a:spcPts val="0"/>
              </a:spcBef>
              <a:spcAft>
                <a:spcPts val="0"/>
              </a:spcAft>
              <a:buClr>
                <a:schemeClr val="dk1"/>
              </a:buClr>
              <a:buSzPts val="3000"/>
              <a:buFont typeface="Georgia"/>
              <a:buChar char="○"/>
            </a:pPr>
            <a:r>
              <a:rPr lang="en" sz="3000">
                <a:solidFill>
                  <a:schemeClr val="dk1"/>
                </a:solidFill>
                <a:latin typeface="Georgia"/>
                <a:ea typeface="Georgia"/>
                <a:cs typeface="Georgia"/>
                <a:sym typeface="Georgia"/>
              </a:rPr>
              <a:t>This can help provide a clearer understanding of certain policy implications and the effects they have on a communities environmental conditions.</a:t>
            </a:r>
            <a:endParaRPr b="1" sz="5400">
              <a:latin typeface="Georgia"/>
              <a:ea typeface="Georgia"/>
              <a:cs typeface="Georgia"/>
              <a:sym typeface="Georgia"/>
            </a:endParaRPr>
          </a:p>
        </p:txBody>
      </p:sp>
      <p:sp>
        <p:nvSpPr>
          <p:cNvPr id="83" name="Google Shape;83;p13"/>
          <p:cNvSpPr/>
          <p:nvPr/>
        </p:nvSpPr>
        <p:spPr>
          <a:xfrm>
            <a:off x="33014000" y="29254100"/>
            <a:ext cx="10447500" cy="3367800"/>
          </a:xfrm>
          <a:prstGeom prst="rect">
            <a:avLst/>
          </a:prstGeom>
          <a:solidFill>
            <a:srgbClr val="D9EAD3"/>
          </a:solidFill>
          <a:ln cap="flat" cmpd="sng" w="9525">
            <a:solidFill>
              <a:schemeClr val="dk2"/>
            </a:solidFill>
            <a:prstDash val="solid"/>
            <a:round/>
            <a:headEnd len="sm" w="sm" type="none"/>
            <a:tailEnd len="sm" w="sm" type="none"/>
          </a:ln>
        </p:spPr>
        <p:txBody>
          <a:bodyPr anchorCtr="0" anchor="t" bIns="0" lIns="91425" spcFirstLastPara="1" rIns="91425" wrap="square" tIns="0">
            <a:noAutofit/>
          </a:bodyPr>
          <a:lstStyle/>
          <a:p>
            <a:pPr indent="0" lvl="0" marL="0" rtl="0" algn="ctr">
              <a:lnSpc>
                <a:spcPct val="100000"/>
              </a:lnSpc>
              <a:spcBef>
                <a:spcPts val="0"/>
              </a:spcBef>
              <a:spcAft>
                <a:spcPts val="0"/>
              </a:spcAft>
              <a:buNone/>
            </a:pPr>
            <a:r>
              <a:rPr b="1" lang="en" sz="5000">
                <a:latin typeface="Georgia"/>
                <a:ea typeface="Georgia"/>
                <a:cs typeface="Georgia"/>
                <a:sym typeface="Georgia"/>
              </a:rPr>
              <a:t>Acknowledgement</a:t>
            </a:r>
            <a:endParaRPr b="1" sz="2400">
              <a:latin typeface="Georgia"/>
              <a:ea typeface="Georgia"/>
              <a:cs typeface="Georgia"/>
              <a:sym typeface="Georgia"/>
            </a:endParaRPr>
          </a:p>
          <a:p>
            <a:pPr indent="0" lvl="0" marL="182880" rtl="0" algn="l">
              <a:lnSpc>
                <a:spcPct val="100000"/>
              </a:lnSpc>
              <a:spcBef>
                <a:spcPts val="0"/>
              </a:spcBef>
              <a:spcAft>
                <a:spcPts val="0"/>
              </a:spcAft>
              <a:buClr>
                <a:schemeClr val="dk1"/>
              </a:buClr>
              <a:buSzPts val="1100"/>
              <a:buFont typeface="Arial"/>
              <a:buNone/>
            </a:pPr>
            <a:r>
              <a:rPr lang="en" sz="2800">
                <a:solidFill>
                  <a:srgbClr val="0E101A"/>
                </a:solidFill>
                <a:latin typeface="Georgia"/>
                <a:ea typeface="Georgia"/>
                <a:cs typeface="Georgia"/>
                <a:sym typeface="Georgia"/>
              </a:rPr>
              <a:t>This research is funded by the Undergraduate Research Opportunity Program grant. We would like to give a special thanks to our research mentor, Heewon Lee, and our Undergraduate Research Opportunity Program Leaders, Marie Sintulaire and Geanny Arboleda, for guiding us through this research project.  </a:t>
            </a:r>
            <a:endParaRPr b="1" sz="2800">
              <a:latin typeface="Georgia"/>
              <a:ea typeface="Georgia"/>
              <a:cs typeface="Georgia"/>
              <a:sym typeface="Georgia"/>
            </a:endParaRPr>
          </a:p>
        </p:txBody>
      </p:sp>
      <p:graphicFrame>
        <p:nvGraphicFramePr>
          <p:cNvPr id="84" name="Google Shape;84;p13"/>
          <p:cNvGraphicFramePr/>
          <p:nvPr/>
        </p:nvGraphicFramePr>
        <p:xfrm>
          <a:off x="24071375" y="8477413"/>
          <a:ext cx="3000000" cy="3000000"/>
        </p:xfrm>
        <a:graphic>
          <a:graphicData uri="http://schemas.openxmlformats.org/drawingml/2006/table">
            <a:tbl>
              <a:tblPr>
                <a:noFill/>
                <a:tableStyleId>{DD148C3C-7D72-4E51-9BE4-D78446267BDC}</a:tableStyleId>
              </a:tblPr>
              <a:tblGrid>
                <a:gridCol w="4810300"/>
                <a:gridCol w="3581000"/>
              </a:tblGrid>
              <a:tr h="1087825">
                <a:tc>
                  <a:txBody>
                    <a:bodyPr/>
                    <a:lstStyle/>
                    <a:p>
                      <a:pPr indent="0" lvl="0" marL="0" rtl="0" algn="l">
                        <a:spcBef>
                          <a:spcPts val="0"/>
                        </a:spcBef>
                        <a:spcAft>
                          <a:spcPts val="0"/>
                        </a:spcAft>
                        <a:buNone/>
                      </a:pPr>
                      <a:r>
                        <a:rPr b="1" lang="en" sz="2700">
                          <a:latin typeface="Georgia"/>
                          <a:ea typeface="Georgia"/>
                          <a:cs typeface="Georgia"/>
                          <a:sym typeface="Georgia"/>
                        </a:rPr>
                        <a:t>Variables</a:t>
                      </a:r>
                      <a:endParaRPr b="1"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b="1" lang="en" sz="2700">
                          <a:latin typeface="Georgia"/>
                          <a:ea typeface="Georgia"/>
                          <a:cs typeface="Georgia"/>
                          <a:sym typeface="Georgia"/>
                        </a:rPr>
                        <a:t>PM2.5 Level In Air</a:t>
                      </a:r>
                      <a:endParaRPr b="1"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6D7A8"/>
                    </a:solidFill>
                  </a:tcPr>
                </a:tc>
              </a:tr>
              <a:tr h="1277225">
                <a:tc>
                  <a:txBody>
                    <a:bodyPr/>
                    <a:lstStyle/>
                    <a:p>
                      <a:pPr indent="0" lvl="0" marL="0" rtl="0" algn="l">
                        <a:spcBef>
                          <a:spcPts val="0"/>
                        </a:spcBef>
                        <a:spcAft>
                          <a:spcPts val="0"/>
                        </a:spcAft>
                        <a:buNone/>
                      </a:pPr>
                      <a:r>
                        <a:rPr lang="en" sz="2700">
                          <a:latin typeface="Georgia"/>
                          <a:ea typeface="Georgia"/>
                          <a:cs typeface="Georgia"/>
                          <a:sym typeface="Georgia"/>
                        </a:rPr>
                        <a:t>Opportunity Zone</a:t>
                      </a:r>
                      <a:endParaRPr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700">
                          <a:latin typeface="Georgia"/>
                          <a:ea typeface="Georgia"/>
                          <a:cs typeface="Georgia"/>
                          <a:sym typeface="Georgia"/>
                        </a:rPr>
                        <a:t>-0.168***</a:t>
                      </a:r>
                      <a:endParaRPr sz="2700">
                        <a:latin typeface="Georgia"/>
                        <a:ea typeface="Georgia"/>
                        <a:cs typeface="Georgia"/>
                        <a:sym typeface="Georgia"/>
                      </a:endParaRPr>
                    </a:p>
                    <a:p>
                      <a:pPr indent="0" lvl="0" marL="0" rtl="0" algn="l">
                        <a:spcBef>
                          <a:spcPts val="0"/>
                        </a:spcBef>
                        <a:spcAft>
                          <a:spcPts val="0"/>
                        </a:spcAft>
                        <a:buNone/>
                      </a:pPr>
                      <a:r>
                        <a:rPr lang="en" sz="2700">
                          <a:latin typeface="Georgia"/>
                          <a:ea typeface="Georgia"/>
                          <a:cs typeface="Georgia"/>
                          <a:sym typeface="Georgia"/>
                        </a:rPr>
                        <a:t>(0.013)</a:t>
                      </a:r>
                      <a:endParaRPr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7225">
                <a:tc>
                  <a:txBody>
                    <a:bodyPr/>
                    <a:lstStyle/>
                    <a:p>
                      <a:pPr indent="0" lvl="0" marL="0" rtl="0" algn="l">
                        <a:spcBef>
                          <a:spcPts val="0"/>
                        </a:spcBef>
                        <a:spcAft>
                          <a:spcPts val="0"/>
                        </a:spcAft>
                        <a:buNone/>
                      </a:pPr>
                      <a:r>
                        <a:rPr lang="en" sz="2700">
                          <a:latin typeface="Georgia"/>
                          <a:ea typeface="Georgia"/>
                          <a:cs typeface="Georgia"/>
                          <a:sym typeface="Georgia"/>
                        </a:rPr>
                        <a:t>Before and After Policy Implementation</a:t>
                      </a:r>
                      <a:endParaRPr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700">
                          <a:latin typeface="Georgia"/>
                          <a:ea typeface="Georgia"/>
                          <a:cs typeface="Georgia"/>
                          <a:sym typeface="Georgia"/>
                        </a:rPr>
                        <a:t>-1.042***</a:t>
                      </a:r>
                      <a:endParaRPr sz="2700">
                        <a:latin typeface="Georgia"/>
                        <a:ea typeface="Georgia"/>
                        <a:cs typeface="Georgia"/>
                        <a:sym typeface="Georgia"/>
                      </a:endParaRPr>
                    </a:p>
                    <a:p>
                      <a:pPr indent="0" lvl="0" marL="0" rtl="0" algn="l">
                        <a:spcBef>
                          <a:spcPts val="0"/>
                        </a:spcBef>
                        <a:spcAft>
                          <a:spcPts val="0"/>
                        </a:spcAft>
                        <a:buNone/>
                      </a:pPr>
                      <a:r>
                        <a:rPr lang="en" sz="2700">
                          <a:latin typeface="Georgia"/>
                          <a:ea typeface="Georgia"/>
                          <a:cs typeface="Georgia"/>
                          <a:sym typeface="Georgia"/>
                        </a:rPr>
                        <a:t>(0.008)</a:t>
                      </a:r>
                      <a:endParaRPr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7225">
                <a:tc>
                  <a:txBody>
                    <a:bodyPr/>
                    <a:lstStyle/>
                    <a:p>
                      <a:pPr indent="0" lvl="0" marL="0" rtl="0" algn="l">
                        <a:spcBef>
                          <a:spcPts val="0"/>
                        </a:spcBef>
                        <a:spcAft>
                          <a:spcPts val="0"/>
                        </a:spcAft>
                        <a:buNone/>
                      </a:pPr>
                      <a:r>
                        <a:rPr lang="en" sz="2700">
                          <a:latin typeface="Georgia"/>
                          <a:ea typeface="Georgia"/>
                          <a:cs typeface="Georgia"/>
                          <a:sym typeface="Georgia"/>
                        </a:rPr>
                        <a:t>Opportunity Zone Before and After</a:t>
                      </a:r>
                      <a:endParaRPr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700">
                          <a:latin typeface="Georgia"/>
                          <a:ea typeface="Georgia"/>
                          <a:cs typeface="Georgia"/>
                          <a:sym typeface="Georgia"/>
                        </a:rPr>
                        <a:t>0.056***</a:t>
                      </a:r>
                      <a:endParaRPr sz="2700">
                        <a:latin typeface="Georgia"/>
                        <a:ea typeface="Georgia"/>
                        <a:cs typeface="Georgia"/>
                        <a:sym typeface="Georgia"/>
                      </a:endParaRPr>
                    </a:p>
                    <a:p>
                      <a:pPr indent="0" lvl="0" marL="0" rtl="0" algn="l">
                        <a:spcBef>
                          <a:spcPts val="0"/>
                        </a:spcBef>
                        <a:spcAft>
                          <a:spcPts val="0"/>
                        </a:spcAft>
                        <a:buNone/>
                      </a:pPr>
                      <a:r>
                        <a:rPr lang="en" sz="2700">
                          <a:latin typeface="Georgia"/>
                          <a:ea typeface="Georgia"/>
                          <a:cs typeface="Georgia"/>
                          <a:sym typeface="Georgia"/>
                        </a:rPr>
                        <a:t>(0.017)</a:t>
                      </a:r>
                      <a:endParaRPr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7225">
                <a:tc>
                  <a:txBody>
                    <a:bodyPr/>
                    <a:lstStyle/>
                    <a:p>
                      <a:pPr indent="0" lvl="0" marL="0" rtl="0" algn="l">
                        <a:spcBef>
                          <a:spcPts val="0"/>
                        </a:spcBef>
                        <a:spcAft>
                          <a:spcPts val="0"/>
                        </a:spcAft>
                        <a:buNone/>
                      </a:pPr>
                      <a:r>
                        <a:rPr lang="en" sz="2700">
                          <a:latin typeface="Georgia"/>
                          <a:ea typeface="Georgia"/>
                          <a:cs typeface="Georgia"/>
                          <a:sym typeface="Georgia"/>
                        </a:rPr>
                        <a:t>Total Population</a:t>
                      </a:r>
                      <a:endParaRPr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700">
                          <a:latin typeface="Georgia"/>
                          <a:ea typeface="Georgia"/>
                          <a:cs typeface="Georgia"/>
                          <a:sym typeface="Georgia"/>
                        </a:rPr>
                        <a:t>0.000***</a:t>
                      </a:r>
                      <a:endParaRPr sz="2700">
                        <a:latin typeface="Georgia"/>
                        <a:ea typeface="Georgia"/>
                        <a:cs typeface="Georgia"/>
                        <a:sym typeface="Georgia"/>
                      </a:endParaRPr>
                    </a:p>
                    <a:p>
                      <a:pPr indent="0" lvl="0" marL="0" rtl="0" algn="l">
                        <a:spcBef>
                          <a:spcPts val="0"/>
                        </a:spcBef>
                        <a:spcAft>
                          <a:spcPts val="0"/>
                        </a:spcAft>
                        <a:buNone/>
                      </a:pPr>
                      <a:r>
                        <a:rPr lang="en" sz="2700">
                          <a:latin typeface="Georgia"/>
                          <a:ea typeface="Georgia"/>
                          <a:cs typeface="Georgia"/>
                          <a:sym typeface="Georgia"/>
                        </a:rPr>
                        <a:t>(0.000)</a:t>
                      </a:r>
                      <a:endParaRPr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7225">
                <a:tc>
                  <a:txBody>
                    <a:bodyPr/>
                    <a:lstStyle/>
                    <a:p>
                      <a:pPr indent="0" lvl="0" marL="0" rtl="0" algn="l">
                        <a:spcBef>
                          <a:spcPts val="0"/>
                        </a:spcBef>
                        <a:spcAft>
                          <a:spcPts val="0"/>
                        </a:spcAft>
                        <a:buNone/>
                      </a:pPr>
                      <a:r>
                        <a:rPr lang="en" sz="2700">
                          <a:latin typeface="Georgia"/>
                          <a:ea typeface="Georgia"/>
                          <a:cs typeface="Georgia"/>
                          <a:sym typeface="Georgia"/>
                        </a:rPr>
                        <a:t>Low Income Individuals Percent</a:t>
                      </a:r>
                      <a:endParaRPr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700">
                          <a:latin typeface="Georgia"/>
                          <a:ea typeface="Georgia"/>
                          <a:cs typeface="Georgia"/>
                          <a:sym typeface="Georgia"/>
                        </a:rPr>
                        <a:t>0.317***</a:t>
                      </a:r>
                      <a:endParaRPr sz="2700">
                        <a:latin typeface="Georgia"/>
                        <a:ea typeface="Georgia"/>
                        <a:cs typeface="Georgia"/>
                        <a:sym typeface="Georgia"/>
                      </a:endParaRPr>
                    </a:p>
                    <a:p>
                      <a:pPr indent="0" lvl="0" marL="0" rtl="0" algn="l">
                        <a:spcBef>
                          <a:spcPts val="0"/>
                        </a:spcBef>
                        <a:spcAft>
                          <a:spcPts val="0"/>
                        </a:spcAft>
                        <a:buNone/>
                      </a:pPr>
                      <a:r>
                        <a:rPr lang="en" sz="2700">
                          <a:latin typeface="Georgia"/>
                          <a:ea typeface="Georgia"/>
                          <a:cs typeface="Georgia"/>
                          <a:sym typeface="Georgia"/>
                        </a:rPr>
                        <a:t>(0.022)</a:t>
                      </a:r>
                      <a:endParaRPr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7225">
                <a:tc>
                  <a:txBody>
                    <a:bodyPr/>
                    <a:lstStyle/>
                    <a:p>
                      <a:pPr indent="0" lvl="0" marL="0" rtl="0" algn="l">
                        <a:spcBef>
                          <a:spcPts val="0"/>
                        </a:spcBef>
                        <a:spcAft>
                          <a:spcPts val="0"/>
                        </a:spcAft>
                        <a:buNone/>
                      </a:pPr>
                      <a:r>
                        <a:rPr lang="en" sz="2700">
                          <a:latin typeface="Georgia"/>
                          <a:ea typeface="Georgia"/>
                          <a:cs typeface="Georgia"/>
                          <a:sym typeface="Georgia"/>
                        </a:rPr>
                        <a:t>Ratio of White Population</a:t>
                      </a:r>
                      <a:endParaRPr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700">
                          <a:latin typeface="Georgia"/>
                          <a:ea typeface="Georgia"/>
                          <a:cs typeface="Georgia"/>
                          <a:sym typeface="Georgia"/>
                        </a:rPr>
                        <a:t>-0.988***</a:t>
                      </a:r>
                      <a:endParaRPr sz="2700">
                        <a:latin typeface="Georgia"/>
                        <a:ea typeface="Georgia"/>
                        <a:cs typeface="Georgia"/>
                        <a:sym typeface="Georgia"/>
                      </a:endParaRPr>
                    </a:p>
                    <a:p>
                      <a:pPr indent="0" lvl="0" marL="0" rtl="0" algn="l">
                        <a:spcBef>
                          <a:spcPts val="0"/>
                        </a:spcBef>
                        <a:spcAft>
                          <a:spcPts val="0"/>
                        </a:spcAft>
                        <a:buNone/>
                      </a:pPr>
                      <a:r>
                        <a:rPr lang="en" sz="2700">
                          <a:latin typeface="Georgia"/>
                          <a:ea typeface="Georgia"/>
                          <a:cs typeface="Georgia"/>
                          <a:sym typeface="Georgia"/>
                        </a:rPr>
                        <a:t>(0.037)</a:t>
                      </a:r>
                      <a:endParaRPr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7225">
                <a:tc>
                  <a:txBody>
                    <a:bodyPr/>
                    <a:lstStyle/>
                    <a:p>
                      <a:pPr indent="0" lvl="0" marL="0" rtl="0" algn="l">
                        <a:spcBef>
                          <a:spcPts val="0"/>
                        </a:spcBef>
                        <a:spcAft>
                          <a:spcPts val="0"/>
                        </a:spcAft>
                        <a:buNone/>
                      </a:pPr>
                      <a:r>
                        <a:rPr lang="en" sz="2700">
                          <a:latin typeface="Georgia"/>
                          <a:ea typeface="Georgia"/>
                          <a:cs typeface="Georgia"/>
                          <a:sym typeface="Georgia"/>
                        </a:rPr>
                        <a:t>Ratio of Black Population</a:t>
                      </a:r>
                      <a:endParaRPr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700">
                          <a:latin typeface="Georgia"/>
                          <a:ea typeface="Georgia"/>
                          <a:cs typeface="Georgia"/>
                          <a:sym typeface="Georgia"/>
                        </a:rPr>
                        <a:t>0.727***</a:t>
                      </a:r>
                      <a:endParaRPr sz="2700">
                        <a:latin typeface="Georgia"/>
                        <a:ea typeface="Georgia"/>
                        <a:cs typeface="Georgia"/>
                        <a:sym typeface="Georgia"/>
                      </a:endParaRPr>
                    </a:p>
                    <a:p>
                      <a:pPr indent="0" lvl="0" marL="0" rtl="0" algn="l">
                        <a:spcBef>
                          <a:spcPts val="0"/>
                        </a:spcBef>
                        <a:spcAft>
                          <a:spcPts val="0"/>
                        </a:spcAft>
                        <a:buNone/>
                      </a:pPr>
                      <a:r>
                        <a:rPr lang="en" sz="2700">
                          <a:latin typeface="Georgia"/>
                          <a:ea typeface="Georgia"/>
                          <a:cs typeface="Georgia"/>
                          <a:sym typeface="Georgia"/>
                        </a:rPr>
                        <a:t>(0.038)</a:t>
                      </a:r>
                      <a:endParaRPr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7225">
                <a:tc>
                  <a:txBody>
                    <a:bodyPr/>
                    <a:lstStyle/>
                    <a:p>
                      <a:pPr indent="0" lvl="0" marL="0" rtl="0" algn="l">
                        <a:spcBef>
                          <a:spcPts val="0"/>
                        </a:spcBef>
                        <a:spcAft>
                          <a:spcPts val="0"/>
                        </a:spcAft>
                        <a:buNone/>
                      </a:pPr>
                      <a:r>
                        <a:rPr lang="en" sz="2700">
                          <a:latin typeface="Georgia"/>
                          <a:ea typeface="Georgia"/>
                          <a:cs typeface="Georgia"/>
                          <a:sym typeface="Georgia"/>
                        </a:rPr>
                        <a:t>Governor: Republican Compared to Democrat</a:t>
                      </a:r>
                      <a:endParaRPr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2700">
                          <a:latin typeface="Georgia"/>
                          <a:ea typeface="Georgia"/>
                          <a:cs typeface="Georgia"/>
                          <a:sym typeface="Georgia"/>
                        </a:rPr>
                        <a:t>0.510***</a:t>
                      </a:r>
                      <a:endParaRPr sz="2700">
                        <a:latin typeface="Georgia"/>
                        <a:ea typeface="Georgia"/>
                        <a:cs typeface="Georgia"/>
                        <a:sym typeface="Georgia"/>
                      </a:endParaRPr>
                    </a:p>
                    <a:p>
                      <a:pPr indent="0" lvl="0" marL="0" rtl="0" algn="l">
                        <a:spcBef>
                          <a:spcPts val="0"/>
                        </a:spcBef>
                        <a:spcAft>
                          <a:spcPts val="0"/>
                        </a:spcAft>
                        <a:buNone/>
                      </a:pPr>
                      <a:r>
                        <a:rPr lang="en" sz="2700">
                          <a:latin typeface="Georgia"/>
                          <a:ea typeface="Georgia"/>
                          <a:cs typeface="Georgia"/>
                          <a:sym typeface="Georgia"/>
                        </a:rPr>
                        <a:t>(0.007)</a:t>
                      </a:r>
                      <a:endParaRPr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80775">
                <a:tc>
                  <a:txBody>
                    <a:bodyPr/>
                    <a:lstStyle/>
                    <a:p>
                      <a:pPr indent="0" lvl="0" marL="0" rtl="0" algn="l">
                        <a:spcBef>
                          <a:spcPts val="0"/>
                        </a:spcBef>
                        <a:spcAft>
                          <a:spcPts val="0"/>
                        </a:spcAft>
                        <a:buNone/>
                      </a:pPr>
                      <a:r>
                        <a:rPr b="1" lang="en" sz="2700">
                          <a:latin typeface="Georgia"/>
                          <a:ea typeface="Georgia"/>
                          <a:cs typeface="Georgia"/>
                          <a:sym typeface="Georgia"/>
                        </a:rPr>
                        <a:t>Number of Observations</a:t>
                      </a:r>
                      <a:endParaRPr b="1"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 sz="2700">
                          <a:latin typeface="Georgia"/>
                          <a:ea typeface="Georgia"/>
                          <a:cs typeface="Georgia"/>
                          <a:sym typeface="Georgia"/>
                        </a:rPr>
                        <a:t>286,293</a:t>
                      </a:r>
                      <a:endParaRPr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6D7A8"/>
                    </a:solidFill>
                  </a:tcPr>
                </a:tc>
              </a:tr>
              <a:tr h="805625">
                <a:tc>
                  <a:txBody>
                    <a:bodyPr/>
                    <a:lstStyle/>
                    <a:p>
                      <a:pPr indent="0" lvl="0" marL="0" rtl="0" algn="l">
                        <a:spcBef>
                          <a:spcPts val="0"/>
                        </a:spcBef>
                        <a:spcAft>
                          <a:spcPts val="0"/>
                        </a:spcAft>
                        <a:buNone/>
                      </a:pPr>
                      <a:r>
                        <a:rPr b="1" lang="en" sz="2700">
                          <a:latin typeface="Georgia"/>
                          <a:ea typeface="Georgia"/>
                          <a:cs typeface="Georgia"/>
                          <a:sym typeface="Georgia"/>
                        </a:rPr>
                        <a:t>R-Squared</a:t>
                      </a:r>
                      <a:endParaRPr b="1"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 sz="2700">
                          <a:latin typeface="Georgia"/>
                          <a:ea typeface="Georgia"/>
                          <a:cs typeface="Georgia"/>
                          <a:sym typeface="Georgia"/>
                        </a:rPr>
                        <a:t>0.306</a:t>
                      </a:r>
                      <a:endParaRPr sz="2700">
                        <a:latin typeface="Georgia"/>
                        <a:ea typeface="Georgia"/>
                        <a:cs typeface="Georgia"/>
                        <a:sym typeface="Georgia"/>
                      </a:endParaRPr>
                    </a:p>
                  </a:txBody>
                  <a:tcPr marT="88900" marB="88900" marR="88900" marL="88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6D7A8"/>
                    </a:solidFill>
                  </a:tcPr>
                </a:tc>
              </a:tr>
            </a:tbl>
          </a:graphicData>
        </a:graphic>
      </p:graphicFrame>
      <p:sp>
        <p:nvSpPr>
          <p:cNvPr id="85" name="Google Shape;85;p13"/>
          <p:cNvSpPr txBox="1"/>
          <p:nvPr/>
        </p:nvSpPr>
        <p:spPr>
          <a:xfrm>
            <a:off x="1091075" y="15308350"/>
            <a:ext cx="137160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solidFill>
                  <a:schemeClr val="dk1"/>
                </a:solidFill>
                <a:latin typeface="Georgia"/>
                <a:ea typeface="Georgia"/>
                <a:cs typeface="Georgia"/>
                <a:sym typeface="Georgia"/>
              </a:rPr>
              <a:t>Figure 1: Opportunity Zone Designation</a:t>
            </a:r>
            <a:endParaRPr b="1" sz="3200">
              <a:solidFill>
                <a:schemeClr val="dk1"/>
              </a:solidFill>
              <a:latin typeface="Georgia"/>
              <a:ea typeface="Georgia"/>
              <a:cs typeface="Georgia"/>
              <a:sym typeface="Georgia"/>
            </a:endParaRPr>
          </a:p>
          <a:p>
            <a:pPr indent="0" lvl="0" marL="0" rtl="0" algn="ctr">
              <a:spcBef>
                <a:spcPts val="0"/>
              </a:spcBef>
              <a:spcAft>
                <a:spcPts val="0"/>
              </a:spcAft>
              <a:buClr>
                <a:schemeClr val="dk1"/>
              </a:buClr>
              <a:buSzPts val="1100"/>
              <a:buFont typeface="Arial"/>
              <a:buNone/>
            </a:pPr>
            <a:r>
              <a:rPr b="1" lang="en" sz="3200">
                <a:solidFill>
                  <a:schemeClr val="dk1"/>
                </a:solidFill>
                <a:latin typeface="Georgia"/>
                <a:ea typeface="Georgia"/>
                <a:cs typeface="Georgia"/>
                <a:sym typeface="Georgia"/>
              </a:rPr>
              <a:t> and Outcome Model</a:t>
            </a:r>
            <a:endParaRPr b="1" sz="3200">
              <a:latin typeface="Georgia"/>
              <a:ea typeface="Georgia"/>
              <a:cs typeface="Georgia"/>
              <a:sym typeface="Georgia"/>
            </a:endParaRPr>
          </a:p>
        </p:txBody>
      </p:sp>
      <p:sp>
        <p:nvSpPr>
          <p:cNvPr id="86" name="Google Shape;86;p13"/>
          <p:cNvSpPr txBox="1"/>
          <p:nvPr/>
        </p:nvSpPr>
        <p:spPr>
          <a:xfrm>
            <a:off x="16054814" y="8375135"/>
            <a:ext cx="77502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3200">
                <a:solidFill>
                  <a:schemeClr val="dk1"/>
                </a:solidFill>
                <a:latin typeface="Georgia"/>
                <a:ea typeface="Georgia"/>
                <a:cs typeface="Georgia"/>
                <a:sym typeface="Georgia"/>
              </a:rPr>
              <a:t>Figure 2: Impact of Air Quality on Opportunity Zone Designation</a:t>
            </a:r>
            <a:endParaRPr b="1" sz="3200">
              <a:latin typeface="Georgia"/>
              <a:ea typeface="Georgia"/>
              <a:cs typeface="Georgia"/>
              <a:sym typeface="Georgia"/>
            </a:endParaRPr>
          </a:p>
        </p:txBody>
      </p:sp>
      <p:sp>
        <p:nvSpPr>
          <p:cNvPr id="87" name="Google Shape;87;p13"/>
          <p:cNvSpPr txBox="1"/>
          <p:nvPr/>
        </p:nvSpPr>
        <p:spPr>
          <a:xfrm>
            <a:off x="24221788" y="21876163"/>
            <a:ext cx="83913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latin typeface="Georgia"/>
                <a:ea typeface="Georgia"/>
                <a:cs typeface="Georgia"/>
                <a:sym typeface="Georgia"/>
              </a:rPr>
              <a:t>Figure 3: </a:t>
            </a:r>
            <a:r>
              <a:rPr b="1" lang="en" sz="3200">
                <a:solidFill>
                  <a:schemeClr val="dk1"/>
                </a:solidFill>
                <a:latin typeface="Georgia"/>
                <a:ea typeface="Georgia"/>
                <a:cs typeface="Georgia"/>
                <a:sym typeface="Georgia"/>
              </a:rPr>
              <a:t>DID Analysis Results of OZ Designation on Air Quality</a:t>
            </a:r>
            <a:endParaRPr b="1" sz="3200">
              <a:latin typeface="Georgia"/>
              <a:ea typeface="Georgia"/>
              <a:cs typeface="Georgia"/>
              <a:sym typeface="Georgia"/>
            </a:endParaRPr>
          </a:p>
        </p:txBody>
      </p:sp>
      <p:pic>
        <p:nvPicPr>
          <p:cNvPr id="88" name="Google Shape;88;p13"/>
          <p:cNvPicPr preferRelativeResize="0"/>
          <p:nvPr/>
        </p:nvPicPr>
        <p:blipFill>
          <a:blip r:embed="rId7">
            <a:alphaModFix/>
          </a:blip>
          <a:stretch>
            <a:fillRect/>
          </a:stretch>
        </p:blipFill>
        <p:spPr>
          <a:xfrm>
            <a:off x="16070675" y="9660837"/>
            <a:ext cx="7750200" cy="1329193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